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251"/>
  </p:notesMasterIdLst>
  <p:sldIdLst>
    <p:sldId id="586" r:id="rId3"/>
    <p:sldId id="928" r:id="rId4"/>
    <p:sldId id="929" r:id="rId5"/>
    <p:sldId id="930" r:id="rId6"/>
    <p:sldId id="931" r:id="rId7"/>
    <p:sldId id="948" r:id="rId8"/>
    <p:sldId id="587" r:id="rId9"/>
    <p:sldId id="655" r:id="rId10"/>
    <p:sldId id="657" r:id="rId11"/>
    <p:sldId id="658" r:id="rId12"/>
    <p:sldId id="659" r:id="rId13"/>
    <p:sldId id="660" r:id="rId14"/>
    <p:sldId id="656" r:id="rId15"/>
    <p:sldId id="711" r:id="rId16"/>
    <p:sldId id="712" r:id="rId17"/>
    <p:sldId id="713" r:id="rId18"/>
    <p:sldId id="714" r:id="rId19"/>
    <p:sldId id="925" r:id="rId20"/>
    <p:sldId id="926" r:id="rId21"/>
    <p:sldId id="715" r:id="rId22"/>
    <p:sldId id="611" r:id="rId23"/>
    <p:sldId id="621" r:id="rId24"/>
    <p:sldId id="588" r:id="rId25"/>
    <p:sldId id="624" r:id="rId26"/>
    <p:sldId id="623" r:id="rId27"/>
    <p:sldId id="625" r:id="rId28"/>
    <p:sldId id="592" r:id="rId29"/>
    <p:sldId id="626" r:id="rId30"/>
    <p:sldId id="591" r:id="rId31"/>
    <p:sldId id="627" r:id="rId32"/>
    <p:sldId id="629" r:id="rId33"/>
    <p:sldId id="628" r:id="rId34"/>
    <p:sldId id="603" r:id="rId35"/>
    <p:sldId id="630" r:id="rId36"/>
    <p:sldId id="631" r:id="rId37"/>
    <p:sldId id="604" r:id="rId38"/>
    <p:sldId id="605" r:id="rId39"/>
    <p:sldId id="632" r:id="rId40"/>
    <p:sldId id="633" r:id="rId41"/>
    <p:sldId id="606" r:id="rId42"/>
    <p:sldId id="634" r:id="rId43"/>
    <p:sldId id="635" r:id="rId44"/>
    <p:sldId id="636" r:id="rId45"/>
    <p:sldId id="607" r:id="rId46"/>
    <p:sldId id="637" r:id="rId47"/>
    <p:sldId id="608" r:id="rId48"/>
    <p:sldId id="638" r:id="rId49"/>
    <p:sldId id="640" r:id="rId50"/>
    <p:sldId id="641" r:id="rId51"/>
    <p:sldId id="610" r:id="rId52"/>
    <p:sldId id="642" r:id="rId53"/>
    <p:sldId id="609" r:id="rId54"/>
    <p:sldId id="643" r:id="rId55"/>
    <p:sldId id="612" r:id="rId56"/>
    <p:sldId id="613" r:id="rId57"/>
    <p:sldId id="614" r:id="rId58"/>
    <p:sldId id="644" r:id="rId59"/>
    <p:sldId id="645" r:id="rId60"/>
    <p:sldId id="646" r:id="rId61"/>
    <p:sldId id="647" r:id="rId62"/>
    <p:sldId id="615" r:id="rId63"/>
    <p:sldId id="616" r:id="rId64"/>
    <p:sldId id="617" r:id="rId65"/>
    <p:sldId id="648" r:id="rId66"/>
    <p:sldId id="649" r:id="rId67"/>
    <p:sldId id="650" r:id="rId68"/>
    <p:sldId id="618" r:id="rId69"/>
    <p:sldId id="619" r:id="rId70"/>
    <p:sldId id="620" r:id="rId71"/>
    <p:sldId id="651" r:id="rId72"/>
    <p:sldId id="652" r:id="rId73"/>
    <p:sldId id="653" r:id="rId74"/>
    <p:sldId id="654" r:id="rId75"/>
    <p:sldId id="661" r:id="rId76"/>
    <p:sldId id="662" r:id="rId77"/>
    <p:sldId id="663" r:id="rId78"/>
    <p:sldId id="664" r:id="rId79"/>
    <p:sldId id="665" r:id="rId80"/>
    <p:sldId id="666" r:id="rId81"/>
    <p:sldId id="667" r:id="rId82"/>
    <p:sldId id="668" r:id="rId83"/>
    <p:sldId id="669" r:id="rId84"/>
    <p:sldId id="670" r:id="rId85"/>
    <p:sldId id="671" r:id="rId86"/>
    <p:sldId id="672" r:id="rId87"/>
    <p:sldId id="673" r:id="rId88"/>
    <p:sldId id="674" r:id="rId89"/>
    <p:sldId id="675" r:id="rId90"/>
    <p:sldId id="676" r:id="rId91"/>
    <p:sldId id="677" r:id="rId92"/>
    <p:sldId id="678" r:id="rId93"/>
    <p:sldId id="679" r:id="rId94"/>
    <p:sldId id="680" r:id="rId95"/>
    <p:sldId id="681" r:id="rId96"/>
    <p:sldId id="682" r:id="rId97"/>
    <p:sldId id="683" r:id="rId98"/>
    <p:sldId id="684" r:id="rId99"/>
    <p:sldId id="685" r:id="rId100"/>
    <p:sldId id="686" r:id="rId101"/>
    <p:sldId id="687" r:id="rId102"/>
    <p:sldId id="688" r:id="rId103"/>
    <p:sldId id="689" r:id="rId104"/>
    <p:sldId id="690" r:id="rId105"/>
    <p:sldId id="691" r:id="rId106"/>
    <p:sldId id="692" r:id="rId107"/>
    <p:sldId id="693" r:id="rId108"/>
    <p:sldId id="694" r:id="rId109"/>
    <p:sldId id="695" r:id="rId110"/>
    <p:sldId id="696" r:id="rId111"/>
    <p:sldId id="697" r:id="rId112"/>
    <p:sldId id="698" r:id="rId113"/>
    <p:sldId id="699" r:id="rId114"/>
    <p:sldId id="700" r:id="rId115"/>
    <p:sldId id="701" r:id="rId116"/>
    <p:sldId id="702" r:id="rId117"/>
    <p:sldId id="703" r:id="rId118"/>
    <p:sldId id="704" r:id="rId119"/>
    <p:sldId id="705" r:id="rId120"/>
    <p:sldId id="706" r:id="rId121"/>
    <p:sldId id="707" r:id="rId122"/>
    <p:sldId id="708" r:id="rId123"/>
    <p:sldId id="709" r:id="rId124"/>
    <p:sldId id="710" r:id="rId125"/>
    <p:sldId id="932" r:id="rId126"/>
    <p:sldId id="933" r:id="rId127"/>
    <p:sldId id="934" r:id="rId128"/>
    <p:sldId id="935" r:id="rId129"/>
    <p:sldId id="936" r:id="rId130"/>
    <p:sldId id="937" r:id="rId131"/>
    <p:sldId id="938" r:id="rId132"/>
    <p:sldId id="939" r:id="rId133"/>
    <p:sldId id="940" r:id="rId134"/>
    <p:sldId id="941" r:id="rId135"/>
    <p:sldId id="942" r:id="rId136"/>
    <p:sldId id="943" r:id="rId137"/>
    <p:sldId id="944" r:id="rId138"/>
    <p:sldId id="945" r:id="rId139"/>
    <p:sldId id="946" r:id="rId140"/>
    <p:sldId id="947" r:id="rId141"/>
    <p:sldId id="718" r:id="rId142"/>
    <p:sldId id="719" r:id="rId143"/>
    <p:sldId id="720" r:id="rId144"/>
    <p:sldId id="721" r:id="rId145"/>
    <p:sldId id="722" r:id="rId146"/>
    <p:sldId id="806" r:id="rId147"/>
    <p:sldId id="807" r:id="rId148"/>
    <p:sldId id="808" r:id="rId149"/>
    <p:sldId id="809" r:id="rId150"/>
    <p:sldId id="810" r:id="rId151"/>
    <p:sldId id="811" r:id="rId152"/>
    <p:sldId id="812" r:id="rId153"/>
    <p:sldId id="813" r:id="rId154"/>
    <p:sldId id="814" r:id="rId155"/>
    <p:sldId id="815" r:id="rId156"/>
    <p:sldId id="816" r:id="rId157"/>
    <p:sldId id="817" r:id="rId158"/>
    <p:sldId id="818" r:id="rId159"/>
    <p:sldId id="819" r:id="rId160"/>
    <p:sldId id="820" r:id="rId161"/>
    <p:sldId id="821" r:id="rId162"/>
    <p:sldId id="822" r:id="rId163"/>
    <p:sldId id="823" r:id="rId164"/>
    <p:sldId id="824" r:id="rId165"/>
    <p:sldId id="825" r:id="rId166"/>
    <p:sldId id="826" r:id="rId167"/>
    <p:sldId id="827" r:id="rId168"/>
    <p:sldId id="828" r:id="rId169"/>
    <p:sldId id="829" r:id="rId170"/>
    <p:sldId id="830" r:id="rId171"/>
    <p:sldId id="831" r:id="rId172"/>
    <p:sldId id="832" r:id="rId173"/>
    <p:sldId id="833" r:id="rId174"/>
    <p:sldId id="834" r:id="rId175"/>
    <p:sldId id="835" r:id="rId176"/>
    <p:sldId id="836" r:id="rId177"/>
    <p:sldId id="837" r:id="rId178"/>
    <p:sldId id="838" r:id="rId179"/>
    <p:sldId id="839" r:id="rId180"/>
    <p:sldId id="840" r:id="rId181"/>
    <p:sldId id="841" r:id="rId182"/>
    <p:sldId id="842" r:id="rId183"/>
    <p:sldId id="843" r:id="rId184"/>
    <p:sldId id="844" r:id="rId185"/>
    <p:sldId id="845" r:id="rId186"/>
    <p:sldId id="846" r:id="rId187"/>
    <p:sldId id="847" r:id="rId188"/>
    <p:sldId id="848" r:id="rId189"/>
    <p:sldId id="849" r:id="rId190"/>
    <p:sldId id="850" r:id="rId191"/>
    <p:sldId id="851" r:id="rId192"/>
    <p:sldId id="852" r:id="rId193"/>
    <p:sldId id="853" r:id="rId194"/>
    <p:sldId id="854" r:id="rId195"/>
    <p:sldId id="855" r:id="rId196"/>
    <p:sldId id="856" r:id="rId197"/>
    <p:sldId id="857" r:id="rId198"/>
    <p:sldId id="858" r:id="rId199"/>
    <p:sldId id="859" r:id="rId200"/>
    <p:sldId id="860" r:id="rId201"/>
    <p:sldId id="861" r:id="rId202"/>
    <p:sldId id="862" r:id="rId203"/>
    <p:sldId id="863" r:id="rId204"/>
    <p:sldId id="864" r:id="rId205"/>
    <p:sldId id="865" r:id="rId206"/>
    <p:sldId id="866" r:id="rId207"/>
    <p:sldId id="867" r:id="rId208"/>
    <p:sldId id="868" r:id="rId209"/>
    <p:sldId id="869" r:id="rId210"/>
    <p:sldId id="870" r:id="rId211"/>
    <p:sldId id="871" r:id="rId212"/>
    <p:sldId id="872" r:id="rId213"/>
    <p:sldId id="873" r:id="rId214"/>
    <p:sldId id="874" r:id="rId215"/>
    <p:sldId id="875" r:id="rId216"/>
    <p:sldId id="876" r:id="rId217"/>
    <p:sldId id="877" r:id="rId218"/>
    <p:sldId id="878" r:id="rId219"/>
    <p:sldId id="879" r:id="rId220"/>
    <p:sldId id="880" r:id="rId221"/>
    <p:sldId id="881" r:id="rId222"/>
    <p:sldId id="882" r:id="rId223"/>
    <p:sldId id="883" r:id="rId224"/>
    <p:sldId id="884" r:id="rId225"/>
    <p:sldId id="885" r:id="rId226"/>
    <p:sldId id="886" r:id="rId227"/>
    <p:sldId id="887" r:id="rId228"/>
    <p:sldId id="888" r:id="rId229"/>
    <p:sldId id="889" r:id="rId230"/>
    <p:sldId id="890" r:id="rId231"/>
    <p:sldId id="891" r:id="rId232"/>
    <p:sldId id="892" r:id="rId233"/>
    <p:sldId id="893" r:id="rId234"/>
    <p:sldId id="894" r:id="rId235"/>
    <p:sldId id="895" r:id="rId236"/>
    <p:sldId id="896" r:id="rId237"/>
    <p:sldId id="897" r:id="rId238"/>
    <p:sldId id="898" r:id="rId239"/>
    <p:sldId id="899" r:id="rId240"/>
    <p:sldId id="900" r:id="rId241"/>
    <p:sldId id="901" r:id="rId242"/>
    <p:sldId id="902" r:id="rId243"/>
    <p:sldId id="903" r:id="rId244"/>
    <p:sldId id="919" r:id="rId245"/>
    <p:sldId id="927" r:id="rId246"/>
    <p:sldId id="921" r:id="rId247"/>
    <p:sldId id="922" r:id="rId248"/>
    <p:sldId id="923" r:id="rId249"/>
    <p:sldId id="924" r:id="rId250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151A710-5322-4C3F-B3DE-7A383F9838C7}">
          <p14:sldIdLst>
            <p14:sldId id="586"/>
          </p14:sldIdLst>
        </p14:section>
        <p14:section name="목차" id="{93E1B104-7D52-48E1-806E-FDE8FB4C9DFE}">
          <p14:sldIdLst>
            <p14:sldId id="928"/>
          </p14:sldIdLst>
        </p14:section>
        <p14:section name="프로젝트 소개" id="{9C9F9DD2-C9D4-4AE4-8F8F-7994398D6CA9}">
          <p14:sldIdLst>
            <p14:sldId id="929"/>
            <p14:sldId id="930"/>
            <p14:sldId id="931"/>
          </p14:sldIdLst>
        </p14:section>
        <p14:section name="프로젝트 일정" id="{ED27E359-DB7A-431E-BB3F-28CA2089A12C}">
          <p14:sldIdLst>
            <p14:sldId id="948"/>
            <p14:sldId id="587"/>
            <p14:sldId id="655"/>
            <p14:sldId id="657"/>
            <p14:sldId id="658"/>
            <p14:sldId id="659"/>
            <p14:sldId id="660"/>
            <p14:sldId id="656"/>
          </p14:sldIdLst>
        </p14:section>
        <p14:section name="구조 자료" id="{47432F39-D0EE-4630-9BF5-0AF9042878E8}">
          <p14:sldIdLst>
            <p14:sldId id="711"/>
            <p14:sldId id="712"/>
            <p14:sldId id="713"/>
            <p14:sldId id="714"/>
            <p14:sldId id="925"/>
            <p14:sldId id="926"/>
            <p14:sldId id="715"/>
          </p14:sldIdLst>
        </p14:section>
        <p14:section name="UI및 기능" id="{7E3463E9-4861-44A1-B519-3478460A7C68}">
          <p14:sldIdLst/>
        </p14:section>
        <p14:section name="공민우part" id="{8871A1A9-1EFE-4EC1-9B66-3603CC0987F7}">
          <p14:sldIdLst>
            <p14:sldId id="611"/>
            <p14:sldId id="621"/>
            <p14:sldId id="588"/>
            <p14:sldId id="624"/>
            <p14:sldId id="623"/>
            <p14:sldId id="625"/>
            <p14:sldId id="592"/>
            <p14:sldId id="626"/>
            <p14:sldId id="591"/>
            <p14:sldId id="627"/>
            <p14:sldId id="629"/>
            <p14:sldId id="628"/>
            <p14:sldId id="603"/>
            <p14:sldId id="630"/>
            <p14:sldId id="631"/>
            <p14:sldId id="604"/>
            <p14:sldId id="605"/>
            <p14:sldId id="632"/>
            <p14:sldId id="633"/>
            <p14:sldId id="606"/>
            <p14:sldId id="634"/>
            <p14:sldId id="635"/>
            <p14:sldId id="636"/>
            <p14:sldId id="607"/>
            <p14:sldId id="637"/>
            <p14:sldId id="608"/>
            <p14:sldId id="638"/>
            <p14:sldId id="640"/>
            <p14:sldId id="641"/>
            <p14:sldId id="610"/>
            <p14:sldId id="642"/>
            <p14:sldId id="609"/>
            <p14:sldId id="643"/>
            <p14:sldId id="612"/>
            <p14:sldId id="613"/>
            <p14:sldId id="614"/>
            <p14:sldId id="644"/>
            <p14:sldId id="645"/>
            <p14:sldId id="646"/>
            <p14:sldId id="647"/>
            <p14:sldId id="615"/>
            <p14:sldId id="616"/>
            <p14:sldId id="617"/>
            <p14:sldId id="648"/>
            <p14:sldId id="649"/>
            <p14:sldId id="650"/>
            <p14:sldId id="618"/>
            <p14:sldId id="619"/>
            <p14:sldId id="620"/>
            <p14:sldId id="651"/>
            <p14:sldId id="652"/>
            <p14:sldId id="653"/>
            <p14:sldId id="654"/>
          </p14:sldIdLst>
        </p14:section>
        <p14:section name="최병훈part" id="{5A6E0D76-873A-4334-80DC-482CCE6F1468}">
          <p14:sldIdLst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932"/>
          </p14:sldIdLst>
        </p14:section>
        <p14:section name="김태일part" id="{0A2379A8-7074-4734-ACA6-91AAE20C7A5C}">
          <p14:sldIdLst>
            <p14:sldId id="933"/>
            <p14:sldId id="934"/>
            <p14:sldId id="935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  <p14:sldId id="946"/>
            <p14:sldId id="947"/>
          </p14:sldIdLst>
        </p14:section>
        <p14:section name="이동현part" id="{29BFC58D-5D71-4E5B-B733-5C256D8EDF60}">
          <p14:sldIdLst>
            <p14:sldId id="718"/>
            <p14:sldId id="719"/>
            <p14:sldId id="720"/>
            <p14:sldId id="721"/>
            <p14:sldId id="722"/>
          </p14:sldIdLst>
        </p14:section>
        <p14:section name="김찬중part" id="{83F9FACA-BBA2-40CA-AE26-FB684FA45F51}">
          <p14:sldIdLst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</p14:sldIdLst>
        </p14:section>
        <p14:section name="문승한part" id="{27348A19-708E-4907-8D37-A7D28D45A1DC}">
          <p14:sldIdLst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883"/>
            <p14:sldId id="884"/>
            <p14:sldId id="885"/>
            <p14:sldId id="886"/>
            <p14:sldId id="887"/>
            <p14:sldId id="888"/>
            <p14:sldId id="889"/>
            <p14:sldId id="890"/>
            <p14:sldId id="891"/>
            <p14:sldId id="892"/>
            <p14:sldId id="893"/>
            <p14:sldId id="894"/>
            <p14:sldId id="895"/>
            <p14:sldId id="896"/>
            <p14:sldId id="897"/>
            <p14:sldId id="898"/>
            <p14:sldId id="899"/>
            <p14:sldId id="900"/>
            <p14:sldId id="901"/>
            <p14:sldId id="902"/>
            <p14:sldId id="903"/>
          </p14:sldIdLst>
        </p14:section>
        <p14:section name="후기" id="{F601A349-372B-4C2F-AA21-0120159B1069}">
          <p14:sldIdLst>
            <p14:sldId id="919"/>
            <p14:sldId id="927"/>
            <p14:sldId id="921"/>
            <p14:sldId id="922"/>
            <p14:sldId id="923"/>
            <p14:sldId id="92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B35"/>
    <a:srgbClr val="E5B375"/>
    <a:srgbClr val="FAD198"/>
    <a:srgbClr val="FF6699"/>
    <a:srgbClr val="93ADF6"/>
    <a:srgbClr val="F2C3D8"/>
    <a:srgbClr val="F2E1E7"/>
    <a:srgbClr val="1A1A1C"/>
    <a:srgbClr val="D5355F"/>
    <a:srgbClr val="8156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65" autoAdjust="0"/>
    <p:restoredTop sz="99769" autoAdjust="0"/>
  </p:normalViewPr>
  <p:slideViewPr>
    <p:cSldViewPr snapToGrid="0">
      <p:cViewPr varScale="1">
        <p:scale>
          <a:sx n="110" d="100"/>
          <a:sy n="110" d="100"/>
        </p:scale>
        <p:origin x="-102" y="-16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25" d="100"/>
          <a:sy n="125" d="100"/>
        </p:scale>
        <p:origin x="-2112" y="234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presProps" Target="presProps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viewProps" Target="viewProp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theme" Target="theme/theme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tableStyles" Target="tableStyles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350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 userDrawn="1"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공민우 팀장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53" y="6464014"/>
            <a:ext cx="258583" cy="258583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 userDrawn="1"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12" name="모서리가 둥근 직사각형 11"/>
          <p:cNvSpPr/>
          <p:nvPr userDrawn="1"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14" y="6464013"/>
            <a:ext cx="258583" cy="2585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411721" y="4380527"/>
            <a:ext cx="566620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아테네 학원 서비스</a:t>
            </a:r>
            <a:endParaRPr lang="en-US" altLang="ko-KR" sz="4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Django</a:t>
            </a:r>
            <a:r>
              <a:rPr lang="en-US" altLang="ko-KR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/Python </a:t>
            </a:r>
            <a:r>
              <a:rPr lang="ko-KR" alt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기반 서비스 개발 </a:t>
            </a:r>
            <a:r>
              <a:rPr lang="en-US" altLang="ko-KR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 </a:t>
            </a:r>
            <a:r>
              <a:rPr lang="ko-KR" alt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발표 </a:t>
            </a:r>
            <a:endParaRPr lang="ko-KR" altLang="en-US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2020 -11-27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17" name="모서리가 둥근 직사각형 16"/>
          <p:cNvSpPr/>
          <p:nvPr userDrawn="1"/>
        </p:nvSpPr>
        <p:spPr>
          <a:xfrm>
            <a:off x="5390605" y="6433571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문승한 팀원</a:t>
            </a: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7" y="6472721"/>
            <a:ext cx="258583" cy="258583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 userDrawn="1"/>
        </p:nvSpPr>
        <p:spPr>
          <a:xfrm>
            <a:off x="6857486" y="6433571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8316380" y="6433571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김찬중 팀장</a:t>
            </a: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287" y="6472720"/>
            <a:ext cx="258583" cy="25858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915" y="6471326"/>
            <a:ext cx="259977" cy="2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120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64.png"/><Relationship Id="rId4" Type="http://schemas.openxmlformats.org/officeDocument/2006/relationships/image" Target="../media/image18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7.png"/><Relationship Id="rId4" Type="http://schemas.openxmlformats.org/officeDocument/2006/relationships/image" Target="../media/image18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5" Type="http://schemas.openxmlformats.org/officeDocument/2006/relationships/image" Target="../media/image164.png"/><Relationship Id="rId4" Type="http://schemas.openxmlformats.org/officeDocument/2006/relationships/image" Target="../media/image19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4.png"/><Relationship Id="rId7" Type="http://schemas.openxmlformats.org/officeDocument/2006/relationships/image" Target="../media/image2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4.png"/><Relationship Id="rId7" Type="http://schemas.openxmlformats.org/officeDocument/2006/relationships/image" Target="../media/image2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4.png"/><Relationship Id="rId7" Type="http://schemas.openxmlformats.org/officeDocument/2006/relationships/image" Target="../media/image2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6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1.png"/><Relationship Id="rId7" Type="http://schemas.openxmlformats.org/officeDocument/2006/relationships/image" Target="../media/image247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4.png"/><Relationship Id="rId9" Type="http://schemas.openxmlformats.org/officeDocument/2006/relationships/image" Target="../media/image24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4.png"/><Relationship Id="rId7" Type="http://schemas.openxmlformats.org/officeDocument/2006/relationships/image" Target="../media/image2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4.png"/><Relationship Id="rId7" Type="http://schemas.openxmlformats.org/officeDocument/2006/relationships/image" Target="../media/image2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6.png"/><Relationship Id="rId9" Type="http://schemas.openxmlformats.org/officeDocument/2006/relationships/image" Target="../media/image27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4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4.png"/><Relationship Id="rId7" Type="http://schemas.openxmlformats.org/officeDocument/2006/relationships/image" Target="../media/image3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1.png"/><Relationship Id="rId9" Type="http://schemas.openxmlformats.org/officeDocument/2006/relationships/image" Target="../media/image309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4.png"/><Relationship Id="rId7" Type="http://schemas.openxmlformats.org/officeDocument/2006/relationships/image" Target="../media/image3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6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9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1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2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1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2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0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1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2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3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4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5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6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0.png"/><Relationship Id="rId4" Type="http://schemas.openxmlformats.org/officeDocument/2006/relationships/image" Target="../media/image36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1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2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4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5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6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9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2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3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7.png"/><Relationship Id="rId4" Type="http://schemas.openxmlformats.org/officeDocument/2006/relationships/image" Target="../media/image386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8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9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0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3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4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5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7.PNG"/><Relationship Id="rId4" Type="http://schemas.openxmlformats.org/officeDocument/2006/relationships/image" Target="../media/image395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8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9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0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GIF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4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5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8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9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1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GIF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6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7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8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GIF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GIF"/><Relationship Id="rId4" Type="http://schemas.openxmlformats.org/officeDocument/2006/relationships/image" Target="../media/image7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GIF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21" Type="http://schemas.openxmlformats.org/officeDocument/2006/relationships/image" Target="../media/image22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GIF"/><Relationship Id="rId4" Type="http://schemas.openxmlformats.org/officeDocument/2006/relationships/image" Target="../media/image90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G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4.png"/><Relationship Id="rId7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GIF"/><Relationship Id="rId4" Type="http://schemas.openxmlformats.org/officeDocument/2006/relationships/image" Target="../media/image10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GIF"/><Relationship Id="rId4" Type="http://schemas.openxmlformats.org/officeDocument/2006/relationships/image" Target="../media/image126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GIF"/><Relationship Id="rId4" Type="http://schemas.openxmlformats.org/officeDocument/2006/relationships/image" Target="../media/image128.G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GI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.GI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png"/><Relationship Id="rId4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6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6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0.png"/><Relationship Id="rId4" Type="http://schemas.openxmlformats.org/officeDocument/2006/relationships/image" Target="../media/image17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11721" y="4380527"/>
            <a:ext cx="566620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아테네 학원 서비스</a:t>
            </a:r>
            <a:endParaRPr lang="en-US" altLang="ko-KR" sz="4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Django</a:t>
            </a:r>
            <a:r>
              <a:rPr lang="en-US" altLang="ko-KR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/Python </a:t>
            </a:r>
            <a:r>
              <a:rPr lang="ko-KR" alt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기반 서비스 개발 </a:t>
            </a:r>
            <a:r>
              <a:rPr lang="en-US" altLang="ko-KR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 </a:t>
            </a:r>
            <a:r>
              <a:rPr lang="ko-KR" alt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발표 </a:t>
            </a:r>
            <a:endParaRPr lang="ko-KR" altLang="en-US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</a:t>
            </a:r>
            <a:r>
              <a:rPr lang="en-US" altLang="ko-KR" sz="1200" dirty="0" smtClean="0">
                <a:solidFill>
                  <a:prstClr val="white"/>
                </a:solidFill>
              </a:rPr>
              <a:t>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7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개발일정 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개인일정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김태</a:t>
            </a:r>
            <a:r>
              <a:rPr lang="ko-KR" altLang="en-US" dirty="0">
                <a:solidFill>
                  <a:prstClr val="white"/>
                </a:solidFill>
              </a:rPr>
              <a:t>일</a:t>
            </a:r>
            <a:r>
              <a:rPr lang="en-US" altLang="ko-KR" dirty="0" smtClean="0">
                <a:solidFill>
                  <a:prstClr val="white"/>
                </a:solidFill>
              </a:rPr>
              <a:t>part)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70" y="1333374"/>
            <a:ext cx="9931234" cy="47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모서리가 둥근 직사각형 28"/>
          <p:cNvSpPr/>
          <p:nvPr/>
        </p:nvSpPr>
        <p:spPr>
          <a:xfrm>
            <a:off x="10734109" y="2879077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284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1746" name="Picture 2" descr="C:\Users\mrhi6\Desktop\ppt자료\faq\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7" y="899220"/>
            <a:ext cx="10438462" cy="473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33343" y="3609975"/>
            <a:ext cx="9320357" cy="1647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49719" y="3117226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If</a:t>
            </a:r>
            <a:r>
              <a:rPr lang="ko-KR" altLang="en-US" dirty="0" smtClean="0">
                <a:solidFill>
                  <a:schemeClr val="bg1"/>
                </a:solidFill>
              </a:rPr>
              <a:t>문과 </a:t>
            </a:r>
            <a:r>
              <a:rPr lang="en-US" altLang="ko-KR" dirty="0" smtClean="0">
                <a:solidFill>
                  <a:schemeClr val="bg1"/>
                </a:solidFill>
              </a:rPr>
              <a:t>for</a:t>
            </a:r>
            <a:r>
              <a:rPr lang="ko-KR" altLang="en-US" dirty="0" smtClean="0">
                <a:solidFill>
                  <a:schemeClr val="bg1"/>
                </a:solidFill>
              </a:rPr>
              <a:t>문을 사용하여 리스트 형성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36707" y="4219575"/>
            <a:ext cx="5028665" cy="495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목록 </a:t>
            </a:r>
            <a:r>
              <a:rPr lang="ko-KR" altLang="en-US" smtClean="0">
                <a:solidFill>
                  <a:prstClr val="white"/>
                </a:solidFill>
              </a:rPr>
              <a:t>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36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28674" name="Picture 2" descr="C:\Users\mrhi6\Desktop\ppt자료\faq\faqdeta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80" y="1523999"/>
            <a:ext cx="7063367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</a:t>
            </a:r>
            <a:r>
              <a:rPr lang="ko-KR" altLang="en-US" smtClean="0">
                <a:solidFill>
                  <a:prstClr val="white"/>
                </a:solidFill>
              </a:rPr>
              <a:t>상세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30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25603" name="Picture 3" descr="C:\Users\mrhi6\Desktop\ppt자료\faq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2" y="1119502"/>
            <a:ext cx="9105900" cy="25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18622" y="2571750"/>
            <a:ext cx="8868303" cy="524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914650" y="3095976"/>
            <a:ext cx="0" cy="12926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40818" y="4634984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질문을 클릭하면 상세 페이지로 넘어간다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상세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9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26626" name="Picture 2" descr="C:\Users\mrhi6\Desktop\ppt자료\faq\faqdeta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051" y="1104311"/>
            <a:ext cx="7007207" cy="50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78711" y="2669613"/>
            <a:ext cx="511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상세페이지에서 질문과 답변을 모두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상세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06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61766" y="3334101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29699" name="Picture 3" descr="C:\Users\mrhi6\Desktop\ppt자료\faq\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506" y="1233488"/>
            <a:ext cx="5840413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C:\Users\mrhi6\Desktop\ppt자료\faq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390" y="5453063"/>
            <a:ext cx="6935788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720390" y="4838700"/>
            <a:ext cx="6935788" cy="1019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83477" y="5817388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파일 연결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97089" y="305907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삭제 기능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720390" y="2079540"/>
            <a:ext cx="5223914" cy="2444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944304" y="3059073"/>
            <a:ext cx="969051" cy="1846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75027" y="2657475"/>
            <a:ext cx="4469277" cy="276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475027" y="2933700"/>
            <a:ext cx="1654228" cy="217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5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상세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</a:t>
            </a:r>
            <a:r>
              <a:rPr lang="ko-KR" altLang="en-US" dirty="0">
                <a:solidFill>
                  <a:prstClr val="white"/>
                </a:solidFill>
              </a:rPr>
              <a:t>드</a:t>
            </a:r>
          </a:p>
        </p:txBody>
      </p:sp>
    </p:spTree>
    <p:extLst>
      <p:ext uri="{BB962C8B-B14F-4D97-AF65-F5344CB8AC3E}">
        <p14:creationId xmlns:p14="http://schemas.microsoft.com/office/powerpoint/2010/main" val="204160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0722" name="Picture 2" descr="C:\Users\mrhi6\Desktop\ppt자료\faq\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4" y="885811"/>
            <a:ext cx="10082213" cy="392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762000" y="4436263"/>
            <a:ext cx="95244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452241" y="4436263"/>
            <a:ext cx="0" cy="7548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47539" y="5191125"/>
            <a:ext cx="31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Views.py</a:t>
            </a:r>
            <a:r>
              <a:rPr lang="ko-KR" altLang="en-US" dirty="0" smtClean="0"/>
              <a:t>의 삭제 기능 활성화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5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상세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</a:t>
            </a:r>
            <a:r>
              <a:rPr lang="ko-KR" altLang="en-US" dirty="0">
                <a:solidFill>
                  <a:prstClr val="white"/>
                </a:solidFill>
              </a:rPr>
              <a:t>드</a:t>
            </a:r>
          </a:p>
        </p:txBody>
      </p:sp>
    </p:spTree>
    <p:extLst>
      <p:ext uri="{BB962C8B-B14F-4D97-AF65-F5344CB8AC3E}">
        <p14:creationId xmlns:p14="http://schemas.microsoft.com/office/powerpoint/2010/main" val="93556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32770" name="Picture 2" descr="C:\Users\mrhi6\Desktop\ppt자료\faq\faqmodif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162" y="1419225"/>
            <a:ext cx="6711096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수정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20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3794" name="Picture 2" descr="C:\Users\mrhi6\Desktop\ppt자료\faq\faqdeta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92" y="918267"/>
            <a:ext cx="7143054" cy="510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09775" y="5181600"/>
            <a:ext cx="568036" cy="466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577811" y="5295900"/>
            <a:ext cx="2003721" cy="190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717421" y="4972734"/>
            <a:ext cx="4666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자주하는 질문 상세페이지에서 수정 버튼을</a:t>
            </a:r>
            <a:endParaRPr lang="en-US" altLang="ko-KR" dirty="0" smtClean="0"/>
          </a:p>
          <a:p>
            <a:r>
              <a:rPr lang="ko-KR" altLang="en-US" dirty="0" smtClean="0"/>
              <a:t>누르면 수정 페이지로 이동한다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수정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52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45792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4818" name="Picture 2" descr="C:\Users\mrhi6\Desktop\ppt자료\faq\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92" y="1271938"/>
            <a:ext cx="5945188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 descr="C:\Users\mrhi6\Desktop\ppt자료\faq\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5710238"/>
            <a:ext cx="7050088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54892" y="5286375"/>
            <a:ext cx="7239261" cy="828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162769" y="5458897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파일 연결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75623" y="1271938"/>
            <a:ext cx="5687052" cy="3842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162675" y="2696045"/>
            <a:ext cx="198862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61270" y="253228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수정 기능</a:t>
            </a:r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7694153" y="5643913"/>
            <a:ext cx="45715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5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수정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95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5842" name="Picture 2" descr="C:\Users\mrhi6\Desktop\ppt자료\faq\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" y="1189486"/>
            <a:ext cx="10189906" cy="217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418473" y="1371600"/>
            <a:ext cx="4591677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3" name="Picture 3" descr="C:\Users\mrhi6\Desktop\ppt자료\faq\faq수정팝업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75" y="4823582"/>
            <a:ext cx="3937467" cy="10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꺾인 연결선 8"/>
          <p:cNvCxnSpPr/>
          <p:nvPr/>
        </p:nvCxnSpPr>
        <p:spPr>
          <a:xfrm rot="16200000" flipH="1">
            <a:off x="-1445159" y="3292382"/>
            <a:ext cx="3983416" cy="141852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44065" y="3219808"/>
            <a:ext cx="98530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4" name="Picture 4" descr="C:\Users\mrhi6\Desktop\ppt자료\faq\9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9" t="10259" r="4833" b="28213"/>
          <a:stretch/>
        </p:blipFill>
        <p:spPr bwMode="auto">
          <a:xfrm>
            <a:off x="5402134" y="3427021"/>
            <a:ext cx="4846968" cy="268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꺾인 연결선 15"/>
          <p:cNvCxnSpPr/>
          <p:nvPr/>
        </p:nvCxnSpPr>
        <p:spPr>
          <a:xfrm>
            <a:off x="4249719" y="3219808"/>
            <a:ext cx="1120430" cy="85689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09213" y="361152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 기능 활성화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644065" y="3029301"/>
            <a:ext cx="65366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84422" y="2316593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목록으로 돌아가는 기능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꺾인 연결선 25"/>
          <p:cNvCxnSpPr>
            <a:endCxn id="23" idx="2"/>
          </p:cNvCxnSpPr>
          <p:nvPr/>
        </p:nvCxnSpPr>
        <p:spPr>
          <a:xfrm flipV="1">
            <a:off x="7050752" y="2685925"/>
            <a:ext cx="961918" cy="34337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0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수정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93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개발일정 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개인일정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문승</a:t>
            </a:r>
            <a:r>
              <a:rPr lang="ko-KR" altLang="en-US" dirty="0">
                <a:solidFill>
                  <a:prstClr val="white"/>
                </a:solidFill>
              </a:rPr>
              <a:t>한</a:t>
            </a:r>
            <a:r>
              <a:rPr lang="en-US" altLang="ko-KR" dirty="0" smtClean="0">
                <a:solidFill>
                  <a:prstClr val="white"/>
                </a:solidFill>
              </a:rPr>
              <a:t>part)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70" y="1319533"/>
            <a:ext cx="9931234" cy="463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10734109" y="2879077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284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36866" name="Picture 2" descr="C:\Users\mrhi6\Desktop\ppt자료\강의목ㄹ혹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66" y="1552575"/>
            <a:ext cx="9965713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강의 목록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14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7890" name="Picture 2" descr="C:\Users\mrhi6\Desktop\ppt자료\강의목ㄹ혹\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5" y="1803315"/>
            <a:ext cx="9555163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1" name="Picture 3" descr="C:\Users\mrhi6\Desktop\ppt자료\강의목ㄹ혹\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55" y="4014787"/>
            <a:ext cx="5553076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98621" y="3472880"/>
            <a:ext cx="5838409" cy="915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55529" y="455295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강의 목록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36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23" name="Picture 2" descr="C:\Users\mrhi6\Desktop\ppt자료\강의목ㄹ혹\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5" y="1803315"/>
            <a:ext cx="9555163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4" name="Picture 2" descr="C:\Users\mrhi6\Desktop\ppt자료\강의목ㄹ혹\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4100512"/>
            <a:ext cx="6764338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8621" y="3088651"/>
            <a:ext cx="617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Training_tbl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모델을 통해 </a:t>
            </a:r>
            <a:r>
              <a:rPr lang="en-US" altLang="ko-KR" dirty="0" err="1" smtClean="0">
                <a:solidFill>
                  <a:schemeClr val="bg1"/>
                </a:solidFill>
              </a:rPr>
              <a:t>lecture_tbl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모델 속성을 불러온다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강의 목록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96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9938" name="Picture 2" descr="C:\Users\mrhi6\Desktop\ppt자료\강의목ㄹ혹\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37" y="1115819"/>
            <a:ext cx="7064410" cy="471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743825" y="1359518"/>
            <a:ext cx="2624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</a:t>
            </a:r>
            <a:r>
              <a:rPr lang="ko-KR" altLang="en-US" dirty="0" smtClean="0"/>
              <a:t>문과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사용하여</a:t>
            </a:r>
            <a:endParaRPr lang="en-US" altLang="ko-KR" dirty="0" smtClean="0"/>
          </a:p>
          <a:p>
            <a:r>
              <a:rPr lang="ko-KR" altLang="en-US" dirty="0" smtClean="0"/>
              <a:t>각 객체를 정렬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19150" y="1285875"/>
            <a:ext cx="2360638" cy="434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03354" y="2114550"/>
            <a:ext cx="3413531" cy="16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9150" y="1876425"/>
            <a:ext cx="6467475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/>
          <p:nvPr/>
        </p:nvCxnSpPr>
        <p:spPr>
          <a:xfrm>
            <a:off x="5734860" y="2114550"/>
            <a:ext cx="2113740" cy="1372008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48600" y="3219808"/>
            <a:ext cx="2752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강의를 클릭하여 </a:t>
            </a:r>
            <a:endParaRPr lang="en-US" altLang="ko-KR" dirty="0" smtClean="0"/>
          </a:p>
          <a:p>
            <a:r>
              <a:rPr lang="ko-KR" altLang="en-US" dirty="0" smtClean="0"/>
              <a:t>강의상세페이지로 넘어갈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강의 목록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10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40962" name="Picture 2" descr="C:\Users\mrhi6\Desktop\ppt자료\강의목ㄹ혹\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031" y="1715252"/>
            <a:ext cx="5629275" cy="390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강의 상세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19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696051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41987" name="Picture 3" descr="C:\Users\mrhi6\Desktop\ppt자료\강의목ㄹ혹\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7" y="1562100"/>
            <a:ext cx="6992938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C:\Users\mrhi6\Desktop\ppt자료\강의목ㄹ혹\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7" y="5143500"/>
            <a:ext cx="8440738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52399" y="4495800"/>
            <a:ext cx="8800661" cy="1057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5508" y="556998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Html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09575" y="182510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삭제 기능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62000" y="2403390"/>
            <a:ext cx="6418741" cy="2092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endCxn id="7" idx="1"/>
          </p:cNvCxnSpPr>
          <p:nvPr/>
        </p:nvCxnSpPr>
        <p:spPr>
          <a:xfrm flipV="1">
            <a:off x="6837030" y="2009775"/>
            <a:ext cx="1372545" cy="3936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90" name="Picture 6" descr="C:\Users\mrhi6\Desktop\ppt자료\강의목ㄹ혹\1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646" y="2576982"/>
            <a:ext cx="23336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578355" y="3430545"/>
            <a:ext cx="30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상세보기 하단에 삭제하기 버튼이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4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5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강의 상세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56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43010" name="Picture 2" descr="C:\Users\mrhi6\Desktop\ppt자료\faq\faq삭제팝업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221" y="2334095"/>
            <a:ext cx="43053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79449" y="3757845"/>
            <a:ext cx="341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삭제 버튼 클릭 시 팝업이 뜬다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6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강의 상세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55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44034" name="Picture 2" descr="C:\Users\mrhi6\Desktop\ppt자료\강의목ㄹ혹\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178" y="1331106"/>
            <a:ext cx="6716694" cy="482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강의 수정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74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5290441" y="36293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45058" name="Picture 2" descr="C:\Users\mrhi6\Desktop\ppt자료\강의목ㄹ혹\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48" y="1487976"/>
            <a:ext cx="8372475" cy="428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562100" y="2228850"/>
            <a:ext cx="7897347" cy="3057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02940" y="235458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수정 기능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6821" y="3333750"/>
            <a:ext cx="7622626" cy="419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36821" y="4019958"/>
            <a:ext cx="7492637" cy="390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강의 수정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48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46083" name="Picture 3" descr="C:\Users\mrhi6\Desktop\ppt자료\강의목ㄹ혹\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09" y="1328770"/>
            <a:ext cx="7546841" cy="431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893150" y="2263384"/>
            <a:ext cx="2727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Input</a:t>
            </a:r>
            <a:r>
              <a:rPr lang="ko-KR" altLang="en-US" dirty="0" smtClean="0"/>
              <a:t>태그를 사용하여</a:t>
            </a:r>
            <a:endParaRPr lang="en-US" altLang="ko-KR" dirty="0" smtClean="0"/>
          </a:p>
          <a:p>
            <a:r>
              <a:rPr lang="ko-KR" altLang="en-US" dirty="0" smtClean="0"/>
              <a:t>텍스트를 입력 </a:t>
            </a:r>
            <a:endParaRPr lang="en-US" altLang="ko-KR" dirty="0" smtClean="0"/>
          </a:p>
          <a:p>
            <a:r>
              <a:rPr lang="ko-KR" altLang="en-US" dirty="0" smtClean="0"/>
              <a:t>받을 수 있고</a:t>
            </a:r>
            <a:endParaRPr lang="en-US" altLang="ko-KR" dirty="0" smtClean="0"/>
          </a:p>
          <a:p>
            <a:r>
              <a:rPr lang="en-US" altLang="ko-KR" dirty="0" smtClean="0"/>
              <a:t>Value</a:t>
            </a:r>
            <a:r>
              <a:rPr lang="ko-KR" altLang="en-US" dirty="0" smtClean="0"/>
              <a:t>를 기존 값으로 </a:t>
            </a:r>
            <a:endParaRPr lang="en-US" altLang="ko-KR" dirty="0" smtClean="0"/>
          </a:p>
          <a:p>
            <a:r>
              <a:rPr lang="ko-KR" altLang="en-US" dirty="0" smtClean="0"/>
              <a:t>받아 처음에 값을 표시한다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8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강의 수정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93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개발일정 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개인일정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이동</a:t>
            </a:r>
            <a:r>
              <a:rPr lang="ko-KR" altLang="en-US" dirty="0">
                <a:solidFill>
                  <a:prstClr val="white"/>
                </a:solidFill>
              </a:rPr>
              <a:t>현</a:t>
            </a:r>
            <a:r>
              <a:rPr lang="en-US" altLang="ko-KR" dirty="0" smtClean="0">
                <a:solidFill>
                  <a:prstClr val="white"/>
                </a:solidFill>
              </a:rPr>
              <a:t>part)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93" y="1410436"/>
            <a:ext cx="9942166" cy="4265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10734109" y="2879077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051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47106" name="Picture 2" descr="C:\Users\mrhi6\Desktop\ppt자료\강의목ㄹ혹\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8" y="1475117"/>
            <a:ext cx="228600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7" name="Picture 3" descr="C:\Users\mrhi6\Desktop\ppt자료\faq\faq수정팝업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8" y="2514951"/>
            <a:ext cx="42291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 descr="C:\Users\mrhi6\Desktop\ppt자료\강의목ㄹ혹\1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78" y="4357687"/>
            <a:ext cx="7526338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58079" y="2581633"/>
            <a:ext cx="441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수정하기 버튼 클릭 </a:t>
            </a:r>
            <a:r>
              <a:rPr lang="ko-KR" altLang="en-US" smtClean="0"/>
              <a:t>시 확인 팝업이 뜬다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9577" y="3761117"/>
            <a:ext cx="591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목록 보기 버튼 클릭 시 강의 리스트 페이지로 넘어간다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강의 수정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79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48130" name="Picture 2" descr="C:\Users\mrhi6\Desktop\ppt자료\결제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5" y="1416544"/>
            <a:ext cx="10358511" cy="457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결제 목록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1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5233291" y="3410301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49154" name="Picture 2" descr="C:\Users\mrhi6\Desktop\ppt자료\결제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15" y="1705811"/>
            <a:ext cx="5553076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5" name="Picture 3" descr="C:\Users\mrhi6\Desktop\ppt자료\결제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15" y="2972151"/>
            <a:ext cx="448627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C:\Users\mrhi6\Desktop\ppt자료\결제\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148" y="3391258"/>
            <a:ext cx="6688138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256673" y="2484297"/>
            <a:ext cx="5721518" cy="725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52575" y="2019300"/>
            <a:ext cx="3745361" cy="200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910012" y="2934536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48327" y="1977509"/>
            <a:ext cx="1921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Training_tbl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정렬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69130" y="492442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사용된 모델</a:t>
            </a:r>
            <a:endParaRPr lang="en-US" altLang="ko-KR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결제 목록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</a:t>
            </a:r>
            <a:r>
              <a:rPr lang="ko-KR" altLang="en-US" dirty="0">
                <a:solidFill>
                  <a:prstClr val="white"/>
                </a:solidFill>
              </a:rPr>
              <a:t>드</a:t>
            </a:r>
          </a:p>
        </p:txBody>
      </p:sp>
    </p:spTree>
    <p:extLst>
      <p:ext uri="{BB962C8B-B14F-4D97-AF65-F5344CB8AC3E}">
        <p14:creationId xmlns:p14="http://schemas.microsoft.com/office/powerpoint/2010/main" val="51718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50178" name="Picture 2" descr="C:\Users\mrhi6\Desktop\ppt자료\결제\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44" y="1347358"/>
            <a:ext cx="5374235" cy="399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41071" y="2358563"/>
            <a:ext cx="2706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</a:t>
            </a:r>
            <a:r>
              <a:rPr lang="ko-KR" altLang="en-US" dirty="0" smtClean="0"/>
              <a:t>문과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문을 사용하여 </a:t>
            </a:r>
            <a:endParaRPr lang="en-US" altLang="ko-KR" dirty="0" smtClean="0"/>
          </a:p>
          <a:p>
            <a:r>
              <a:rPr lang="ko-KR" altLang="en-US" dirty="0" smtClean="0"/>
              <a:t>각 항목을 정렬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6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결제 목록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</a:t>
            </a:r>
            <a:r>
              <a:rPr lang="ko-KR" altLang="en-US" dirty="0">
                <a:solidFill>
                  <a:prstClr val="white"/>
                </a:solidFill>
              </a:rPr>
              <a:t>드</a:t>
            </a:r>
          </a:p>
        </p:txBody>
      </p:sp>
    </p:spTree>
    <p:extLst>
      <p:ext uri="{BB962C8B-B14F-4D97-AF65-F5344CB8AC3E}">
        <p14:creationId xmlns:p14="http://schemas.microsoft.com/office/powerpoint/2010/main" val="102438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47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 smtClean="0">
                <a:solidFill>
                  <a:prstClr val="white"/>
                </a:solidFill>
              </a:rPr>
              <a:t>메인페이지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8" y="1724025"/>
            <a:ext cx="80486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8" y="2638425"/>
            <a:ext cx="8048625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8" y="4410075"/>
            <a:ext cx="804862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8830801" y="1900578"/>
            <a:ext cx="147022" cy="5612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8830801" y="2591208"/>
            <a:ext cx="147022" cy="17716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8837199" y="4469390"/>
            <a:ext cx="147023" cy="11862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9048329" y="2004059"/>
            <a:ext cx="1296144" cy="36933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300" kern="0" dirty="0" smtClean="0">
                <a:latin typeface="배달의민족 주아" pitchFamily="18" charset="-127"/>
                <a:ea typeface="배달의민족 주아" pitchFamily="18" charset="-127"/>
              </a:rPr>
              <a:t>Header</a:t>
            </a:r>
            <a:endParaRPr lang="en-US" altLang="ko-KR" sz="1300" kern="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048329" y="3516227"/>
            <a:ext cx="1296144" cy="3443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300" kern="0" dirty="0" smtClean="0">
                <a:latin typeface="배달의민족 주아" pitchFamily="18" charset="-127"/>
                <a:ea typeface="배달의민족 주아" pitchFamily="18" charset="-127"/>
              </a:rPr>
              <a:t>Body</a:t>
            </a:r>
            <a:endParaRPr lang="en-US" altLang="ko-KR" sz="1300" kern="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048329" y="5188126"/>
            <a:ext cx="1296144" cy="34432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300" kern="0" dirty="0" smtClean="0">
                <a:latin typeface="배달의민족 주아" pitchFamily="18" charset="-127"/>
                <a:ea typeface="배달의민족 주아" pitchFamily="18" charset="-127"/>
              </a:rPr>
              <a:t>Footer</a:t>
            </a:r>
            <a:endParaRPr lang="en-US" altLang="ko-KR" sz="1300" kern="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9048329" y="2220082"/>
            <a:ext cx="648072" cy="0"/>
          </a:xfrm>
          <a:prstGeom prst="straightConnector1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048329" y="3729758"/>
            <a:ext cx="792087" cy="0"/>
          </a:xfrm>
          <a:prstGeom prst="straightConnector1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9048329" y="5403495"/>
            <a:ext cx="648072" cy="0"/>
          </a:xfrm>
          <a:prstGeom prst="straightConnector1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8" y="2130945"/>
            <a:ext cx="80486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직선 연결선 52"/>
          <p:cNvCxnSpPr/>
          <p:nvPr/>
        </p:nvCxnSpPr>
        <p:spPr>
          <a:xfrm>
            <a:off x="4341132" y="2589183"/>
            <a:ext cx="416020" cy="0"/>
          </a:xfrm>
          <a:prstGeom prst="line">
            <a:avLst/>
          </a:prstGeom>
          <a:ln w="127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4909552" y="2577003"/>
            <a:ext cx="416020" cy="0"/>
          </a:xfrm>
          <a:prstGeom prst="line">
            <a:avLst/>
          </a:prstGeom>
          <a:ln w="127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원호 66"/>
          <p:cNvSpPr/>
          <p:nvPr/>
        </p:nvSpPr>
        <p:spPr>
          <a:xfrm rot="7343753">
            <a:off x="2815242" y="1977062"/>
            <a:ext cx="1730196" cy="1581335"/>
          </a:xfrm>
          <a:prstGeom prst="arc">
            <a:avLst>
              <a:gd name="adj1" fmla="val 13520394"/>
              <a:gd name="adj2" fmla="val 20825991"/>
            </a:avLst>
          </a:prstGeom>
          <a:ln w="1270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원호 67"/>
          <p:cNvSpPr/>
          <p:nvPr/>
        </p:nvSpPr>
        <p:spPr>
          <a:xfrm rot="7116882">
            <a:off x="2714043" y="1893575"/>
            <a:ext cx="2634594" cy="2050016"/>
          </a:xfrm>
          <a:prstGeom prst="arc">
            <a:avLst>
              <a:gd name="adj1" fmla="val 13555563"/>
              <a:gd name="adj2" fmla="val 20825991"/>
            </a:avLst>
          </a:prstGeom>
          <a:ln w="1270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270781" y="3165169"/>
            <a:ext cx="2016224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모집요강 페이지로 이동</a:t>
            </a:r>
            <a:endParaRPr lang="en-US" altLang="ko-KR" sz="1300" kern="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300" kern="0" dirty="0" smtClean="0"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en-US" altLang="ko-KR" sz="1300" kern="0" dirty="0">
                <a:latin typeface="배달의민족 주아" pitchFamily="18" charset="-127"/>
                <a:ea typeface="배달의민족 주아" pitchFamily="18" charset="-127"/>
              </a:rPr>
              <a:t>Recruitment</a:t>
            </a:r>
            <a:endParaRPr lang="en-US" altLang="ko-KR" sz="1300" kern="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304782" y="3986983"/>
            <a:ext cx="2016224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수강신</a:t>
            </a:r>
            <a:r>
              <a:rPr lang="ko-KR" altLang="en-US" sz="1300" kern="0" dirty="0">
                <a:latin typeface="배달의민족 주아" pitchFamily="18" charset="-127"/>
                <a:ea typeface="배달의민족 주아" pitchFamily="18" charset="-127"/>
              </a:rPr>
              <a:t>청</a:t>
            </a: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 페이지로 이동</a:t>
            </a:r>
            <a:endParaRPr lang="en-US" altLang="ko-KR" sz="1300" kern="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300" kern="0" dirty="0" smtClean="0">
                <a:latin typeface="배달의민족 주아" pitchFamily="18" charset="-127"/>
                <a:ea typeface="배달의민족 주아" pitchFamily="18" charset="-127"/>
              </a:rPr>
              <a:t>/order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73" y="3177308"/>
            <a:ext cx="1521277" cy="52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733" y="3181433"/>
            <a:ext cx="1734119" cy="104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692" y="3181702"/>
            <a:ext cx="1758608" cy="81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079" y="3166722"/>
            <a:ext cx="1882846" cy="555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996" y="3734604"/>
            <a:ext cx="1547954" cy="67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7610497" y="3172475"/>
            <a:ext cx="0" cy="55728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079776" y="3846666"/>
            <a:ext cx="2016224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로그인 시</a:t>
            </a:r>
            <a:endParaRPr lang="en-US" altLang="ko-KR" sz="1300" kern="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로그아웃 </a:t>
            </a:r>
            <a:r>
              <a:rPr lang="ko-KR" altLang="en-US" sz="1300" kern="0" dirty="0" err="1" smtClean="0">
                <a:latin typeface="배달의민족 주아" pitchFamily="18" charset="-127"/>
                <a:ea typeface="배달의민족 주아" pitchFamily="18" charset="-127"/>
              </a:rPr>
              <a:t>마이페이지</a:t>
            </a: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 버튼이 나온다</a:t>
            </a:r>
            <a:r>
              <a:rPr lang="en-US" altLang="ko-KR" sz="1300" kern="0" dirty="0" smtClean="0">
                <a:latin typeface="배달의민족 주아" pitchFamily="18" charset="-127"/>
                <a:ea typeface="배달의민족 주아" pitchFamily="18" charset="-127"/>
              </a:rPr>
              <a:t>.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5339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/>
      <p:bldP spid="35" grpId="1"/>
      <p:bldP spid="36" grpId="0"/>
      <p:bldP spid="36" grpId="1"/>
      <p:bldP spid="37" grpId="0"/>
      <p:bldP spid="37" grpId="1"/>
      <p:bldP spid="67" grpId="0" animBg="1"/>
      <p:bldP spid="67" grpId="1" animBg="1"/>
      <p:bldP spid="68" grpId="0" animBg="1"/>
      <p:bldP spid="68" grpId="1" animBg="1"/>
      <p:bldP spid="70" grpId="0"/>
      <p:bldP spid="70" grpId="1"/>
      <p:bldP spid="71" grpId="0"/>
      <p:bldP spid="71" grpId="1"/>
      <p:bldP spid="79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9518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 smtClean="0">
                <a:solidFill>
                  <a:prstClr val="white"/>
                </a:solidFill>
              </a:rPr>
              <a:t>메인페이지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50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3" y="1664782"/>
            <a:ext cx="6688137" cy="404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8151303" y="1664782"/>
            <a:ext cx="2278572" cy="15696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err="1" smtClean="0">
                <a:latin typeface="배달의민족 주아" pitchFamily="18" charset="-127"/>
                <a:ea typeface="배달의민족 주아" pitchFamily="18" charset="-127"/>
              </a:rPr>
              <a:t>메인페이지</a:t>
            </a: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300" kern="0" dirty="0" err="1" smtClean="0">
                <a:latin typeface="배달의민족 주아" pitchFamily="18" charset="-127"/>
                <a:ea typeface="배달의민족 주아" pitchFamily="18" charset="-127"/>
              </a:rPr>
              <a:t>네비게이션</a:t>
            </a:r>
            <a:endParaRPr lang="en-US" altLang="ko-KR" sz="1300" kern="0" dirty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1300" kern="0" dirty="0" smtClean="0">
                <a:latin typeface="배달의민족 주아" pitchFamily="18" charset="-127"/>
                <a:ea typeface="배달의민족 주아" pitchFamily="18" charset="-127"/>
              </a:rPr>
              <a:t>HTML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1300" kern="0" dirty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300" kern="0" dirty="0" smtClean="0">
                <a:latin typeface="배달의민족 주아" pitchFamily="18" charset="-127"/>
                <a:ea typeface="배달의민족 주아" pitchFamily="18" charset="-127"/>
              </a:rPr>
              <a:t>Dropdown </a:t>
            </a: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옵션을 사용하여 </a:t>
            </a:r>
            <a:r>
              <a:rPr lang="ko-KR" altLang="en-US" sz="1300" kern="0" dirty="0" err="1" smtClean="0">
                <a:latin typeface="배달의민족 주아" pitchFamily="18" charset="-127"/>
                <a:ea typeface="배달의민족 주아" pitchFamily="18" charset="-127"/>
              </a:rPr>
              <a:t>이벤트시</a:t>
            </a: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300" kern="0" dirty="0" err="1" smtClean="0">
                <a:latin typeface="배달의민족 주아" pitchFamily="18" charset="-127"/>
                <a:ea typeface="배달의민족 주아" pitchFamily="18" charset="-127"/>
              </a:rPr>
              <a:t>언더메뉴</a:t>
            </a: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 사용</a:t>
            </a:r>
            <a:endParaRPr lang="en-US" altLang="ko-KR" sz="1300" kern="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4" name="원호 63"/>
          <p:cNvSpPr/>
          <p:nvPr/>
        </p:nvSpPr>
        <p:spPr>
          <a:xfrm rot="15407237">
            <a:off x="5690207" y="283409"/>
            <a:ext cx="1000554" cy="3665171"/>
          </a:xfrm>
          <a:prstGeom prst="arc">
            <a:avLst>
              <a:gd name="adj1" fmla="val 16765391"/>
              <a:gd name="adj2" fmla="val 5311804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3" y="4324350"/>
            <a:ext cx="9343275" cy="138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원호 65"/>
          <p:cNvSpPr/>
          <p:nvPr/>
        </p:nvSpPr>
        <p:spPr>
          <a:xfrm rot="14322120">
            <a:off x="6222550" y="2135044"/>
            <a:ext cx="1000554" cy="3665171"/>
          </a:xfrm>
          <a:prstGeom prst="arc">
            <a:avLst>
              <a:gd name="adj1" fmla="val 16765391"/>
              <a:gd name="adj2" fmla="val 4999884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8151303" y="1982900"/>
            <a:ext cx="2278572" cy="126957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err="1" smtClean="0">
                <a:latin typeface="배달의민족 주아" pitchFamily="18" charset="-127"/>
                <a:ea typeface="배달의민족 주아" pitchFamily="18" charset="-127"/>
              </a:rPr>
              <a:t>비로그인시</a:t>
            </a:r>
            <a:endParaRPr lang="en-US" altLang="ko-KR" sz="1300" kern="0" dirty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로그인</a:t>
            </a:r>
            <a:r>
              <a:rPr lang="en-US" altLang="ko-KR" sz="1300" kern="0" dirty="0" smtClean="0"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회원가입 버튼</a:t>
            </a:r>
            <a:endParaRPr lang="en-US" altLang="ko-KR" sz="1300" kern="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로그인시</a:t>
            </a:r>
            <a:endParaRPr lang="en-US" altLang="ko-KR" sz="1300" kern="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로그아웃</a:t>
            </a:r>
            <a:r>
              <a:rPr lang="en-US" altLang="ko-KR" sz="1300" kern="0" dirty="0" smtClean="0"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ko-KR" altLang="en-US" sz="1300" kern="0" dirty="0" err="1" smtClean="0">
                <a:latin typeface="배달의민족 주아" pitchFamily="18" charset="-127"/>
                <a:ea typeface="배달의민족 주아" pitchFamily="18" charset="-127"/>
              </a:rPr>
              <a:t>마이페이지</a:t>
            </a: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 버튼</a:t>
            </a:r>
            <a:endParaRPr lang="en-US" altLang="ko-KR" sz="1300" kern="0" dirty="0" smtClean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2025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  <p:bldP spid="64" grpId="0" animBg="1"/>
      <p:bldP spid="64" grpId="1" animBg="1"/>
      <p:bldP spid="66" grpId="0" animBg="1"/>
      <p:bldP spid="69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 smtClean="0">
                <a:solidFill>
                  <a:prstClr val="white"/>
                </a:solidFill>
              </a:rPr>
              <a:t>메인페이지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8" y="1724025"/>
            <a:ext cx="80486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8" y="2638425"/>
            <a:ext cx="8048625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39" y="4410075"/>
            <a:ext cx="804862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39" y="3105150"/>
            <a:ext cx="804862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71675" y="3379528"/>
            <a:ext cx="837538" cy="5352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원호 64"/>
          <p:cNvSpPr/>
          <p:nvPr/>
        </p:nvSpPr>
        <p:spPr>
          <a:xfrm rot="14687009">
            <a:off x="2886992" y="1925527"/>
            <a:ext cx="1000554" cy="2270731"/>
          </a:xfrm>
          <a:prstGeom prst="arc">
            <a:avLst>
              <a:gd name="adj1" fmla="val 16765391"/>
              <a:gd name="adj2" fmla="val 4724241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81532" y="1981405"/>
            <a:ext cx="5153018" cy="246990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이용약관 페이지 </a:t>
            </a:r>
            <a:r>
              <a:rPr lang="en-US" altLang="ko-KR" sz="1300" kern="0" dirty="0" smtClean="0">
                <a:latin typeface="배달의민족 주아" pitchFamily="18" charset="-127"/>
                <a:ea typeface="배달의민족 주아" pitchFamily="18" charset="-127"/>
              </a:rPr>
              <a:t>/main/agree2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1300" kern="0" dirty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latin typeface="배달의민족 주아" pitchFamily="18" charset="-127"/>
                <a:ea typeface="배달의민족 주아" pitchFamily="18" charset="-127"/>
              </a:rPr>
              <a:t>개인정보 페이지 </a:t>
            </a:r>
            <a:r>
              <a:rPr lang="en-US" altLang="ko-KR" sz="1300" kern="0" dirty="0">
                <a:latin typeface="배달의민족 주아" pitchFamily="18" charset="-127"/>
                <a:ea typeface="배달의민족 주아" pitchFamily="18" charset="-127"/>
              </a:rPr>
              <a:t>/main/agree2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1300" kern="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1300" kern="0" dirty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관리자 로그인 페이지  </a:t>
            </a:r>
            <a:r>
              <a:rPr lang="en-US" altLang="ko-KR" sz="1300" kern="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/admin/login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1300" kern="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kern="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선생님 로그인 페이지 </a:t>
            </a:r>
            <a:r>
              <a:rPr lang="en-US" altLang="ko-KR" sz="1300" kern="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/login/login</a:t>
            </a:r>
            <a:endParaRPr lang="en-US" altLang="ko-KR" sz="1300" kern="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1727392"/>
            <a:ext cx="4876800" cy="239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모서리가 둥근 직사각형 30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1789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5" grpId="0" animBg="1"/>
      <p:bldP spid="66" grpId="0"/>
      <p:bldP spid="66" grpId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 smtClean="0">
                <a:solidFill>
                  <a:prstClr val="white"/>
                </a:solidFill>
              </a:rPr>
              <a:t>마이페이지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smtClean="0">
                <a:solidFill>
                  <a:prstClr val="white"/>
                </a:solidFill>
              </a:rPr>
              <a:t>학생 로그인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00" y="1568913"/>
            <a:ext cx="6864899" cy="38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7112057" y="1710086"/>
            <a:ext cx="637514" cy="371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233343" y="2255697"/>
            <a:ext cx="6424757" cy="371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원호 28"/>
          <p:cNvSpPr/>
          <p:nvPr/>
        </p:nvSpPr>
        <p:spPr>
          <a:xfrm rot="21426311">
            <a:off x="7494903" y="1916991"/>
            <a:ext cx="856047" cy="430291"/>
          </a:xfrm>
          <a:prstGeom prst="arc">
            <a:avLst>
              <a:gd name="adj1" fmla="val 14331894"/>
              <a:gd name="adj2" fmla="val 8079746"/>
            </a:avLst>
          </a:prstGeom>
          <a:ln w="1270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217538" y="2344502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err="1" smtClean="0">
                <a:ea typeface="배달의민족 주아"/>
              </a:rPr>
              <a:t>마이페이지</a:t>
            </a:r>
            <a:r>
              <a:rPr lang="ko-KR" altLang="en-US" sz="1300" b="1" kern="0" dirty="0" smtClean="0">
                <a:ea typeface="배달의민족 주아"/>
              </a:rPr>
              <a:t> 상단 메뉴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err="1" smtClean="0">
                <a:ea typeface="배달의민족 주아"/>
              </a:rPr>
              <a:t>네비게이션바</a:t>
            </a:r>
            <a:r>
              <a:rPr lang="ko-KR" altLang="en-US" sz="1300" b="1" kern="0" dirty="0" smtClean="0">
                <a:ea typeface="배달의민족 주아"/>
              </a:rPr>
              <a:t> 생성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217538" y="3138173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300" b="1" kern="0" dirty="0" err="1" smtClean="0">
                <a:ea typeface="배달의민족 주아"/>
              </a:rPr>
              <a:t>Defult</a:t>
            </a:r>
            <a:r>
              <a:rPr lang="en-US" altLang="ko-KR" sz="1300" b="1" kern="0" dirty="0" smtClean="0">
                <a:ea typeface="배달의민족 주아"/>
              </a:rPr>
              <a:t> </a:t>
            </a:r>
            <a:r>
              <a:rPr lang="ko-KR" altLang="en-US" sz="1300" b="1" kern="0" dirty="0" smtClean="0">
                <a:ea typeface="배달의민족 주아"/>
              </a:rPr>
              <a:t>페이지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정보 수정 페이지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30582" y="4558061"/>
            <a:ext cx="2022418" cy="371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/>
          <p:cNvSpPr/>
          <p:nvPr/>
        </p:nvSpPr>
        <p:spPr>
          <a:xfrm rot="14687009">
            <a:off x="4390398" y="3116152"/>
            <a:ext cx="1000554" cy="2270731"/>
          </a:xfrm>
          <a:prstGeom prst="arc">
            <a:avLst>
              <a:gd name="adj1" fmla="val 16765391"/>
              <a:gd name="adj2" fmla="val 4724241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229349" y="3489556"/>
            <a:ext cx="1988189" cy="434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틀린 비밀번호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229349" y="3489556"/>
            <a:ext cx="1988189" cy="4347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알맞은 비밀번호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978" y="4100252"/>
            <a:ext cx="3352221" cy="915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46" y="2672988"/>
            <a:ext cx="6863753" cy="234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2829286" y="3702514"/>
            <a:ext cx="2929357" cy="221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원호 36"/>
          <p:cNvSpPr/>
          <p:nvPr/>
        </p:nvSpPr>
        <p:spPr>
          <a:xfrm rot="14944192">
            <a:off x="4738392" y="2337515"/>
            <a:ext cx="1000554" cy="2270731"/>
          </a:xfrm>
          <a:prstGeom prst="arc">
            <a:avLst>
              <a:gd name="adj1" fmla="val 16765391"/>
              <a:gd name="adj2" fmla="val 5412232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911466" y="3041962"/>
            <a:ext cx="2013333" cy="36933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300" b="1" kern="0" dirty="0" smtClean="0">
                <a:ea typeface="배달의민족 주아"/>
              </a:rPr>
              <a:t>11</a:t>
            </a:r>
            <a:r>
              <a:rPr lang="ko-KR" altLang="en-US" sz="1300" b="1" kern="0" dirty="0" smtClean="0">
                <a:ea typeface="배달의민족 주아"/>
              </a:rPr>
              <a:t>자리 숫자가 아닌 경우</a:t>
            </a:r>
            <a:endParaRPr lang="en-US" altLang="ko-KR" sz="1300" b="1" kern="0" dirty="0" smtClean="0">
              <a:ea typeface="배달의민족 주아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66" y="3453162"/>
            <a:ext cx="3165859" cy="798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5911466" y="3035924"/>
            <a:ext cx="2013333" cy="36933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300" b="1" kern="0" dirty="0" smtClean="0">
                <a:ea typeface="배달의민족 주아"/>
              </a:rPr>
              <a:t>11</a:t>
            </a:r>
            <a:r>
              <a:rPr lang="ko-KR" altLang="en-US" sz="1300" b="1" kern="0" dirty="0" smtClean="0">
                <a:ea typeface="배달의민족 주아"/>
              </a:rPr>
              <a:t>자리 숫자가 맞을 경우</a:t>
            </a:r>
            <a:endParaRPr lang="en-US" altLang="ko-KR" sz="1300" b="1" kern="0" dirty="0" smtClean="0">
              <a:ea typeface="배달의민족 주아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66" y="3472880"/>
            <a:ext cx="3041594" cy="77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모서리가 둥근 직사각형 41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991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/>
      <p:bldP spid="31" grpId="0"/>
      <p:bldP spid="32" grpId="0" animBg="1"/>
      <p:bldP spid="33" grpId="0" animBg="1"/>
      <p:bldP spid="3" grpId="0" animBg="1"/>
      <p:bldP spid="3" grpId="1" animBg="1"/>
      <p:bldP spid="34" grpId="0" animBg="1"/>
      <p:bldP spid="34" grpId="1" animBg="1"/>
      <p:bldP spid="35" grpId="0" animBg="1"/>
      <p:bldP spid="37" grpId="0" animBg="1"/>
      <p:bldP spid="38" grpId="0"/>
      <p:bldP spid="38" grpId="1"/>
      <p:bldP spid="41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 smtClean="0">
                <a:solidFill>
                  <a:prstClr val="white"/>
                </a:solidFill>
              </a:rPr>
              <a:t>마이페이지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smtClean="0">
                <a:solidFill>
                  <a:prstClr val="white"/>
                </a:solidFill>
              </a:rPr>
              <a:t>학생 로그인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98" y="1543050"/>
            <a:ext cx="7573906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8217538" y="1587635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smtClean="0">
                <a:ea typeface="배달의민족 주아"/>
              </a:rPr>
              <a:t>현재 로그인 한 유저 정보 가져오기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217538" y="2520709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현재 로그인 한 유저 정보의 비밀번호와 입력한 비밀 번호가 맞을 경우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8217538" y="3939934"/>
            <a:ext cx="2278572" cy="36933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개인정보 수정 페이지로</a:t>
            </a:r>
            <a:r>
              <a:rPr lang="en-US" altLang="ko-KR" sz="1300" b="1" kern="0" dirty="0" smtClean="0">
                <a:ea typeface="배달의민족 주아"/>
              </a:rPr>
              <a:t>..</a:t>
            </a:r>
            <a:endParaRPr lang="ko-KR" altLang="en-US" sz="1300" b="1" kern="0" dirty="0" smtClean="0">
              <a:ea typeface="배달의민족 주아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99" y="1548830"/>
            <a:ext cx="7573904" cy="429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8217538" y="1588105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현재 로그인한 유저 정보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가져오</a:t>
            </a:r>
            <a:r>
              <a:rPr lang="ko-KR" altLang="en-US" sz="1300" b="1" kern="0" dirty="0">
                <a:ea typeface="배달의민족 주아"/>
              </a:rPr>
              <a:t>기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217538" y="2521179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휴대폰 번호 공백과 </a:t>
            </a:r>
            <a:r>
              <a:rPr lang="en-US" altLang="ko-KR" sz="1300" b="1" kern="0" dirty="0" smtClean="0">
                <a:ea typeface="배달의민족 주아"/>
              </a:rPr>
              <a:t>11</a:t>
            </a:r>
            <a:r>
              <a:rPr lang="ko-KR" altLang="en-US" sz="1300" b="1" kern="0" dirty="0" smtClean="0">
                <a:ea typeface="배달의민족 주아"/>
              </a:rPr>
              <a:t>자의 길이가 맞을 경우 데이터 베이스에 저장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217538" y="3940404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수정 값 오류인 경우 </a:t>
            </a:r>
            <a:r>
              <a:rPr lang="ko-KR" altLang="en-US" sz="1300" b="1" kern="0" dirty="0" err="1" smtClean="0">
                <a:ea typeface="배달의민족 주아"/>
              </a:rPr>
              <a:t>시스템창</a:t>
            </a:r>
            <a:r>
              <a:rPr lang="ko-KR" altLang="en-US" sz="1300" b="1" kern="0" dirty="0" smtClean="0">
                <a:ea typeface="배달의민족 주아"/>
              </a:rPr>
              <a:t> 출력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0995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43" grpId="0"/>
      <p:bldP spid="43" grpId="1"/>
      <p:bldP spid="44" grpId="0"/>
      <p:bldP spid="44" grpId="1"/>
      <p:bldP spid="46" grpId="0"/>
      <p:bldP spid="48" grpId="0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개발일정 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개인일정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김찬</a:t>
            </a:r>
            <a:r>
              <a:rPr lang="ko-KR" altLang="en-US" dirty="0">
                <a:solidFill>
                  <a:prstClr val="white"/>
                </a:solidFill>
              </a:rPr>
              <a:t>중</a:t>
            </a:r>
            <a:r>
              <a:rPr lang="en-US" altLang="ko-KR" dirty="0" smtClean="0">
                <a:solidFill>
                  <a:prstClr val="white"/>
                </a:solidFill>
              </a:rPr>
              <a:t>part)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49" y="1373331"/>
            <a:ext cx="10243800" cy="455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10734109" y="2879077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080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>
                <a:solidFill>
                  <a:prstClr val="white"/>
                </a:solidFill>
              </a:rPr>
              <a:t>마이페이지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>
                <a:solidFill>
                  <a:prstClr val="white"/>
                </a:solidFill>
              </a:rPr>
              <a:t>학생 로그인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6" y="1557744"/>
            <a:ext cx="7302940" cy="4329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1233343" y="4419600"/>
            <a:ext cx="3424382" cy="53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원호 42"/>
          <p:cNvSpPr/>
          <p:nvPr/>
        </p:nvSpPr>
        <p:spPr>
          <a:xfrm rot="14944192">
            <a:off x="3051781" y="3066542"/>
            <a:ext cx="1000554" cy="2270731"/>
          </a:xfrm>
          <a:prstGeom prst="arc">
            <a:avLst>
              <a:gd name="adj1" fmla="val 16765391"/>
              <a:gd name="adj2" fmla="val 4314158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861312" y="3365205"/>
            <a:ext cx="201333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비밀번호 틀릴 경우</a:t>
            </a:r>
            <a:endParaRPr lang="en-US" altLang="ko-KR" sz="1300" b="1" kern="0" dirty="0" smtClean="0">
              <a:ea typeface="배달의민족 주아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501" y="3862387"/>
            <a:ext cx="420052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4861311" y="3377610"/>
            <a:ext cx="201333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smtClean="0">
                <a:ea typeface="배달의민족 주아"/>
              </a:rPr>
              <a:t>비밀번호 맞을 </a:t>
            </a:r>
            <a:r>
              <a:rPr lang="ko-KR" altLang="en-US" sz="1300" b="1" kern="0" dirty="0" smtClean="0">
                <a:ea typeface="배달의민족 주아"/>
              </a:rPr>
              <a:t>경우</a:t>
            </a:r>
            <a:endParaRPr lang="en-US" altLang="ko-KR" sz="1300" b="1" kern="0" dirty="0" smtClean="0">
              <a:ea typeface="배달의민족 주아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55" y="2019976"/>
            <a:ext cx="6077386" cy="37712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1830019" y="3365809"/>
            <a:ext cx="4370756" cy="440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원호 50"/>
          <p:cNvSpPr/>
          <p:nvPr/>
        </p:nvSpPr>
        <p:spPr>
          <a:xfrm rot="14900566">
            <a:off x="4943281" y="1256954"/>
            <a:ext cx="1000554" cy="3475386"/>
          </a:xfrm>
          <a:prstGeom prst="arc">
            <a:avLst>
              <a:gd name="adj1" fmla="val 16765391"/>
              <a:gd name="adj2" fmla="val 4999884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7050752" y="2019976"/>
            <a:ext cx="2750473" cy="4385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kern="0" dirty="0" smtClean="0">
                <a:ea typeface="배달의민족 주아"/>
              </a:rPr>
              <a:t>기존 비밀 번호 틀릴 경우</a:t>
            </a:r>
            <a:endParaRPr lang="en-US" altLang="ko-KR" sz="1600" b="1" kern="0" dirty="0" smtClean="0">
              <a:ea typeface="배달의민족 주아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630" y="2529725"/>
            <a:ext cx="3486716" cy="94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1830019" y="3794434"/>
            <a:ext cx="4370756" cy="977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원호 56"/>
          <p:cNvSpPr/>
          <p:nvPr/>
        </p:nvSpPr>
        <p:spPr>
          <a:xfrm rot="14900566">
            <a:off x="4943281" y="1685579"/>
            <a:ext cx="1000554" cy="3475386"/>
          </a:xfrm>
          <a:prstGeom prst="arc">
            <a:avLst>
              <a:gd name="adj1" fmla="val 16765391"/>
              <a:gd name="adj2" fmla="val 4999884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050751" y="2511782"/>
            <a:ext cx="2750473" cy="4385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kern="0" dirty="0" err="1" smtClean="0">
                <a:ea typeface="배달의민족 주아"/>
              </a:rPr>
              <a:t>두개</a:t>
            </a:r>
            <a:r>
              <a:rPr lang="ko-KR" altLang="en-US" sz="1600" b="1" kern="0" dirty="0" smtClean="0">
                <a:ea typeface="배달의민족 주아"/>
              </a:rPr>
              <a:t> 비밀번호 </a:t>
            </a:r>
            <a:r>
              <a:rPr lang="ko-KR" altLang="en-US" sz="1600" b="1" kern="0" dirty="0" err="1" smtClean="0">
                <a:ea typeface="배달의민족 주아"/>
              </a:rPr>
              <a:t>다를경우</a:t>
            </a:r>
            <a:endParaRPr lang="en-US" altLang="ko-KR" sz="1600" b="1" kern="0" dirty="0" smtClean="0">
              <a:ea typeface="배달의민족 주아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194" y="3095976"/>
            <a:ext cx="3413587" cy="937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7050752" y="2499871"/>
            <a:ext cx="2750473" cy="4385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kern="0" smtClean="0">
                <a:ea typeface="배달의민족 주아"/>
              </a:rPr>
              <a:t>비밀번호 조건이 다를 경우</a:t>
            </a:r>
            <a:endParaRPr lang="en-US" altLang="ko-KR" sz="1600" b="1" kern="0" dirty="0" smtClean="0">
              <a:ea typeface="배달의민족 주아"/>
            </a:endParaRP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843" y="3164020"/>
            <a:ext cx="3422829" cy="94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7050750" y="2499871"/>
            <a:ext cx="2750473" cy="4385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kern="0" dirty="0" smtClean="0">
                <a:ea typeface="배달의민족 주아"/>
              </a:rPr>
              <a:t>기존 비밀번호와 같을 경우</a:t>
            </a:r>
            <a:endParaRPr lang="en-US" altLang="ko-KR" sz="1600" b="1" kern="0" dirty="0" smtClean="0">
              <a:ea typeface="배달의민족 주아"/>
            </a:endParaRP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839" y="3171414"/>
            <a:ext cx="3638837" cy="93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7050752" y="2516535"/>
            <a:ext cx="2750473" cy="4385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kern="0" smtClean="0">
                <a:ea typeface="배달의민족 주아"/>
              </a:rPr>
              <a:t>알맞게 입력 한 경우</a:t>
            </a:r>
            <a:endParaRPr lang="en-US" altLang="ko-KR" sz="1600" b="1" kern="0" dirty="0" smtClean="0">
              <a:ea typeface="배달의민족 주아"/>
            </a:endParaRPr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882" y="3220029"/>
            <a:ext cx="3714752" cy="86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모서리가 둥근 직사각형 44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2743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4" grpId="1" animBg="1"/>
      <p:bldP spid="46" grpId="0" animBg="1"/>
      <p:bldP spid="46" grpId="1" animBg="1"/>
      <p:bldP spid="50" grpId="0" animBg="1"/>
      <p:bldP spid="50" grpId="1" animBg="1"/>
      <p:bldP spid="51" grpId="0" animBg="1"/>
      <p:bldP spid="51" grpId="1" animBg="1"/>
      <p:bldP spid="53" grpId="0" animBg="1"/>
      <p:bldP spid="53" grpId="1" animBg="1"/>
      <p:bldP spid="55" grpId="0" animBg="1"/>
      <p:bldP spid="57" grpId="0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>
                <a:solidFill>
                  <a:prstClr val="white"/>
                </a:solidFill>
              </a:rPr>
              <a:t>마이페이지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>
                <a:solidFill>
                  <a:prstClr val="white"/>
                </a:solidFill>
              </a:rPr>
              <a:t>학생 </a:t>
            </a:r>
            <a:r>
              <a:rPr lang="ko-KR" altLang="en-US" b="1" i="1" dirty="0" smtClean="0">
                <a:solidFill>
                  <a:prstClr val="white"/>
                </a:solidFill>
              </a:rPr>
              <a:t>로그인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8379463" y="1588105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현재 로그인한 유저 정보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가져오</a:t>
            </a:r>
            <a:r>
              <a:rPr lang="ko-KR" altLang="en-US" sz="1300" b="1" kern="0" dirty="0">
                <a:ea typeface="배달의민족 주아"/>
              </a:rPr>
              <a:t>기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379463" y="2521179"/>
            <a:ext cx="2278572" cy="93083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>
                <a:ea typeface="배달의민족 주아"/>
              </a:rPr>
              <a:t>확인 버튼 클릭 시</a:t>
            </a:r>
            <a:endParaRPr lang="en-US" altLang="ko-KR" sz="1300" b="1" kern="0" dirty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>
                <a:ea typeface="배달의민족 주아"/>
              </a:rPr>
              <a:t>입력한 비밀번호와 로그인 유저의 비밀 번호와 비교 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8379463" y="3940404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사용자의 비밀번호가 맞을 경우 </a:t>
            </a:r>
            <a:r>
              <a:rPr lang="ko-KR" altLang="en-US" sz="1300" b="1" kern="0" smtClean="0">
                <a:ea typeface="배달의민족 주아"/>
              </a:rPr>
              <a:t>비밀번호 변경 페이지로 이동</a:t>
            </a:r>
            <a:endParaRPr lang="ko-KR" altLang="en-US" sz="1300" b="1" kern="0" dirty="0" smtClean="0">
              <a:ea typeface="배달의민족 주아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588105"/>
            <a:ext cx="7847193" cy="4460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76" y="1588105"/>
            <a:ext cx="7832482" cy="4460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직사각형 69"/>
          <p:cNvSpPr/>
          <p:nvPr/>
        </p:nvSpPr>
        <p:spPr>
          <a:xfrm>
            <a:off x="8491258" y="1588105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기존 비밀번호와 기존 유저 비밀번호 비교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491258" y="2521179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새 비밀번호와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새 비밀번호 확인이 같을 경우 비교 </a:t>
            </a:r>
            <a:endParaRPr lang="ko-KR" altLang="en-US" sz="1300" b="1" kern="0" dirty="0">
              <a:ea typeface="배달의민족 주아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8491258" y="3940404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비밀번호 조건이 맞는 경우 새 비밀번호를 암호화 후 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저</a:t>
            </a:r>
            <a:r>
              <a:rPr lang="ko-KR" altLang="en-US" sz="1300" b="1" kern="0" dirty="0">
                <a:ea typeface="배달의민족 주아"/>
              </a:rPr>
              <a:t>장</a:t>
            </a:r>
            <a:endParaRPr lang="ko-KR" altLang="en-US" sz="1300" b="1" kern="0" dirty="0" smtClean="0">
              <a:ea typeface="배달의민족 주아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639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68" grpId="0"/>
      <p:bldP spid="68" grpId="1"/>
      <p:bldP spid="69" grpId="0"/>
      <p:bldP spid="69" grpId="1"/>
      <p:bldP spid="70" grpId="0"/>
      <p:bldP spid="71" grpId="0"/>
      <p:bldP spid="72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>
                <a:solidFill>
                  <a:prstClr val="white"/>
                </a:solidFill>
              </a:rPr>
              <a:t>마이페이지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>
                <a:solidFill>
                  <a:prstClr val="white"/>
                </a:solidFill>
              </a:rPr>
              <a:t>학생 </a:t>
            </a:r>
            <a:r>
              <a:rPr lang="ko-KR" altLang="en-US" b="1" i="1" dirty="0" smtClean="0">
                <a:solidFill>
                  <a:prstClr val="white"/>
                </a:solidFill>
              </a:rPr>
              <a:t>로그인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638300"/>
            <a:ext cx="7507237" cy="43886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8217538" y="1587635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현재 로그인 한 유저 정보 결제 정보 가져오기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17538" y="2520709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강의명의 따른 강의 시작 날짜</a:t>
            </a:r>
            <a:r>
              <a:rPr lang="en-US" altLang="ko-KR" sz="1300" b="1" kern="0" dirty="0" smtClean="0">
                <a:ea typeface="배달의민족 주아"/>
              </a:rPr>
              <a:t>, </a:t>
            </a:r>
            <a:r>
              <a:rPr lang="ko-KR" altLang="en-US" sz="1300" b="1" kern="0" dirty="0" smtClean="0">
                <a:ea typeface="배달의민족 주아"/>
              </a:rPr>
              <a:t>과정</a:t>
            </a:r>
            <a:r>
              <a:rPr lang="en-US" altLang="ko-KR" sz="1300" b="1" kern="0" dirty="0">
                <a:ea typeface="배달의민족 주아"/>
              </a:rPr>
              <a:t> </a:t>
            </a:r>
            <a:r>
              <a:rPr lang="ko-KR" altLang="en-US" sz="1300" b="1" kern="0" dirty="0" smtClean="0">
                <a:ea typeface="배달의민족 주아"/>
              </a:rPr>
              <a:t>등 강의 정보를 가져온다</a:t>
            </a:r>
            <a:r>
              <a:rPr lang="en-US" altLang="ko-KR" sz="1300" b="1" kern="0" dirty="0" smtClean="0">
                <a:ea typeface="배달의민족 주아"/>
              </a:rPr>
              <a:t>.</a:t>
            </a:r>
            <a:endParaRPr lang="ko-KR" altLang="en-US" sz="1300" b="1" kern="0" dirty="0" smtClean="0">
              <a:ea typeface="배달의민족 주아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03" y="1638299"/>
            <a:ext cx="7611535" cy="438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8217538" y="1644409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smtClean="0">
                <a:ea typeface="배달의민족 주아"/>
              </a:rPr>
              <a:t>로그인 한 부모 정보 가져 온 후 수강 정보에서 강의 정보 가져오기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217538" y="2577483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smtClean="0">
                <a:ea typeface="배달의민족 주아"/>
              </a:rPr>
              <a:t>강의 정보가 많을 경우 리스트를 담아 정보를 가져오기</a:t>
            </a:r>
            <a:endParaRPr lang="ko-KR" altLang="en-US" sz="1300" b="1" kern="0" dirty="0" smtClean="0">
              <a:ea typeface="배달의민족 주아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1777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3" grpId="0"/>
      <p:bldP spid="33" grpId="1"/>
      <p:bldP spid="41" grpId="0"/>
      <p:bldP spid="42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79" y="1485900"/>
            <a:ext cx="7914468" cy="4562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902744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>
                <a:solidFill>
                  <a:prstClr val="white"/>
                </a:solidFill>
              </a:rPr>
              <a:t>마이페이지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smtClean="0">
                <a:solidFill>
                  <a:prstClr val="white"/>
                </a:solidFill>
              </a:rPr>
              <a:t>학부모 로그인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7674032" y="1652936"/>
            <a:ext cx="637514" cy="371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98622" y="2255697"/>
            <a:ext cx="7218916" cy="497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호 33"/>
          <p:cNvSpPr/>
          <p:nvPr/>
        </p:nvSpPr>
        <p:spPr>
          <a:xfrm rot="20759836">
            <a:off x="8056878" y="1859841"/>
            <a:ext cx="856047" cy="430291"/>
          </a:xfrm>
          <a:prstGeom prst="arc">
            <a:avLst>
              <a:gd name="adj1" fmla="val 14331894"/>
              <a:gd name="adj2" fmla="val 8744427"/>
            </a:avLst>
          </a:prstGeom>
          <a:ln w="1270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217538" y="2344502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err="1" smtClean="0">
                <a:ea typeface="배달의민족 주아"/>
              </a:rPr>
              <a:t>마이페이지</a:t>
            </a:r>
            <a:r>
              <a:rPr lang="ko-KR" altLang="en-US" sz="1300" b="1" kern="0" dirty="0" smtClean="0">
                <a:ea typeface="배달의민족 주아"/>
              </a:rPr>
              <a:t> 상단 메뉴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err="1" smtClean="0">
                <a:ea typeface="배달의민족 주아"/>
              </a:rPr>
              <a:t>네비게이션바</a:t>
            </a:r>
            <a:r>
              <a:rPr lang="ko-KR" altLang="en-US" sz="1300" b="1" kern="0" dirty="0" smtClean="0">
                <a:ea typeface="배달의민족 주아"/>
              </a:rPr>
              <a:t> 생성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217538" y="3138173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300" b="1" kern="0" dirty="0" err="1" smtClean="0">
                <a:ea typeface="배달의민족 주아"/>
              </a:rPr>
              <a:t>Defult</a:t>
            </a:r>
            <a:r>
              <a:rPr lang="en-US" altLang="ko-KR" sz="1300" b="1" kern="0" dirty="0" smtClean="0">
                <a:ea typeface="배달의민족 주아"/>
              </a:rPr>
              <a:t> </a:t>
            </a:r>
            <a:r>
              <a:rPr lang="ko-KR" altLang="en-US" sz="1300" b="1" kern="0" dirty="0" smtClean="0">
                <a:ea typeface="배달의민족 주아"/>
              </a:rPr>
              <a:t>페이지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정보 수정 페이지</a:t>
            </a:r>
            <a:endParaRPr lang="en-US" altLang="ko-KR" sz="1300" b="1" kern="0" dirty="0" smtClean="0">
              <a:ea typeface="배달의민족 주아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9" y="1485900"/>
            <a:ext cx="7982688" cy="4562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1103355" y="5175559"/>
            <a:ext cx="2487570" cy="440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원호 63"/>
          <p:cNvSpPr/>
          <p:nvPr/>
        </p:nvSpPr>
        <p:spPr>
          <a:xfrm rot="15829507">
            <a:off x="3300284" y="3142562"/>
            <a:ext cx="2242021" cy="4308164"/>
          </a:xfrm>
          <a:prstGeom prst="arc">
            <a:avLst>
              <a:gd name="adj1" fmla="val 16765391"/>
              <a:gd name="adj2" fmla="val 4518617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73" y="4608042"/>
            <a:ext cx="3716701" cy="1503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6284460" y="5395944"/>
            <a:ext cx="1023467" cy="440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원호 66"/>
          <p:cNvSpPr/>
          <p:nvPr/>
        </p:nvSpPr>
        <p:spPr>
          <a:xfrm rot="15829507">
            <a:off x="7567093" y="4476834"/>
            <a:ext cx="661470" cy="1861862"/>
          </a:xfrm>
          <a:prstGeom prst="arc">
            <a:avLst>
              <a:gd name="adj1" fmla="val 16765391"/>
              <a:gd name="adj2" fmla="val 4518617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8618446" y="4942807"/>
            <a:ext cx="591790" cy="440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79" y="1485900"/>
            <a:ext cx="8555345" cy="45624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모서리가 둥근 직사각형 36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8887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/>
      <p:bldP spid="35" grpId="1"/>
      <p:bldP spid="36" grpId="0"/>
      <p:bldP spid="36" grpId="1"/>
      <p:bldP spid="57" grpId="0" animBg="1"/>
      <p:bldP spid="57" grpId="1" animBg="1"/>
      <p:bldP spid="64" grpId="0" animBg="1"/>
      <p:bldP spid="64" grpId="1" animBg="1"/>
      <p:bldP spid="66" grpId="0" animBg="1"/>
      <p:bldP spid="66" grpId="1" animBg="1"/>
      <p:bldP spid="67" grpId="0" animBg="1"/>
      <p:bldP spid="67" grpId="1" animBg="1"/>
      <p:bldP spid="73" grpId="0" animBg="1"/>
      <p:bldP spid="73" grpId="1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902744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>
                <a:solidFill>
                  <a:prstClr val="white"/>
                </a:solidFill>
              </a:rPr>
              <a:t>마이페이지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smtClean="0">
                <a:solidFill>
                  <a:prstClr val="white"/>
                </a:solidFill>
              </a:rPr>
              <a:t>학부모 로그인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1" y="1519238"/>
            <a:ext cx="6312409" cy="4538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8379463" y="1588105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현재 로그인한 유저 정보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가져오</a:t>
            </a:r>
            <a:r>
              <a:rPr lang="ko-KR" altLang="en-US" sz="1300" b="1" kern="0" dirty="0">
                <a:ea typeface="배달의민족 주아"/>
              </a:rPr>
              <a:t>기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379463" y="2521179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부모 정보와 같은 코드의 자녀 정보 가져오기</a:t>
            </a:r>
            <a:endParaRPr lang="ko-KR" altLang="en-US" sz="1300" b="1" kern="0" dirty="0">
              <a:ea typeface="배달의민족 주아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379463" y="3940404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smtClean="0">
                <a:ea typeface="배달의민족 주아"/>
              </a:rPr>
              <a:t>자녀 다수 일 경우를 생각하여 객체를 리스트로 담기</a:t>
            </a:r>
            <a:endParaRPr lang="ko-KR" altLang="en-US" sz="1300" b="1" kern="0" dirty="0" smtClean="0">
              <a:ea typeface="배달의민족 주아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1" y="1524575"/>
            <a:ext cx="7131559" cy="453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8379463" y="1588105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자녀 </a:t>
            </a:r>
            <a:r>
              <a:rPr lang="ko-KR" altLang="en-US" sz="1300" b="1" kern="0" dirty="0" err="1" smtClean="0">
                <a:ea typeface="배달의민족 주아"/>
              </a:rPr>
              <a:t>콤보</a:t>
            </a:r>
            <a:r>
              <a:rPr lang="ko-KR" altLang="en-US" sz="1300" b="1" kern="0" dirty="0" smtClean="0">
                <a:ea typeface="배달의민족 주아"/>
              </a:rPr>
              <a:t> 박스로  선택 받은 후 해당 자녀 강의 정보 가져오기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379463" y="2521179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가져온 강의 정보와 연관된 선생님 정보</a:t>
            </a:r>
            <a:r>
              <a:rPr lang="en-US" altLang="ko-KR" sz="1300" b="1" kern="0" dirty="0">
                <a:ea typeface="배달의민족 주아"/>
              </a:rPr>
              <a:t> </a:t>
            </a:r>
            <a:r>
              <a:rPr lang="ko-KR" altLang="en-US" sz="1300" b="1" kern="0" dirty="0" smtClean="0">
                <a:ea typeface="배달의민족 주아"/>
              </a:rPr>
              <a:t>가져오기</a:t>
            </a:r>
            <a:endParaRPr lang="ko-KR" altLang="en-US" sz="1300" b="1" kern="0" dirty="0">
              <a:ea typeface="배달의민족 주아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379463" y="3940404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smtClean="0">
                <a:ea typeface="배달의민족 주아"/>
              </a:rPr>
              <a:t>재원 중일 경우 정보를 리스트로 담아 출력</a:t>
            </a:r>
            <a:endParaRPr lang="ko-KR" altLang="en-US" sz="1300" b="1" kern="0" dirty="0" smtClean="0">
              <a:ea typeface="배달의민족 주아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367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41" grpId="0"/>
      <p:bldP spid="41" grpId="1"/>
      <p:bldP spid="42" grpId="0"/>
      <p:bldP spid="42" grpId="1"/>
      <p:bldP spid="43" grpId="0"/>
      <p:bldP spid="44" grpId="0"/>
      <p:bldP spid="45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902744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>
                <a:solidFill>
                  <a:prstClr val="white"/>
                </a:solidFill>
              </a:rPr>
              <a:t>마이페이지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smtClean="0">
                <a:solidFill>
                  <a:prstClr val="white"/>
                </a:solidFill>
              </a:rPr>
              <a:t>학부모 로그인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58" y="1684338"/>
            <a:ext cx="7705212" cy="4192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2872504" y="3780631"/>
            <a:ext cx="3973415" cy="429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/>
          <p:cNvSpPr/>
          <p:nvPr/>
        </p:nvSpPr>
        <p:spPr>
          <a:xfrm rot="14944192">
            <a:off x="5270802" y="2444306"/>
            <a:ext cx="1000554" cy="2270731"/>
          </a:xfrm>
          <a:prstGeom prst="arc">
            <a:avLst>
              <a:gd name="adj1" fmla="val 16765391"/>
              <a:gd name="adj2" fmla="val 5412232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050752" y="3095976"/>
            <a:ext cx="2750473" cy="3909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kern="0" dirty="0" smtClean="0">
                <a:ea typeface="배달의민족 주아"/>
              </a:rPr>
              <a:t>가입 시 등록했던 자녀 코드</a:t>
            </a:r>
            <a:endParaRPr lang="en-US" altLang="ko-KR" sz="1600" b="1" kern="0" dirty="0" smtClean="0">
              <a:ea typeface="배달의민족 주아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882029" y="4133056"/>
            <a:ext cx="3973415" cy="429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호 35"/>
          <p:cNvSpPr/>
          <p:nvPr/>
        </p:nvSpPr>
        <p:spPr>
          <a:xfrm rot="14944192">
            <a:off x="5280327" y="2815781"/>
            <a:ext cx="1000554" cy="2270731"/>
          </a:xfrm>
          <a:prstGeom prst="arc">
            <a:avLst>
              <a:gd name="adj1" fmla="val 16765391"/>
              <a:gd name="adj2" fmla="val 5412232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060277" y="3419826"/>
            <a:ext cx="2750473" cy="11772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kern="0" dirty="0" smtClean="0">
                <a:ea typeface="배달의민족 주아"/>
              </a:rPr>
              <a:t>추가 할 자녀 코드</a:t>
            </a:r>
            <a:endParaRPr lang="en-US" altLang="ko-KR" sz="16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kern="0" dirty="0" smtClean="0">
                <a:ea typeface="배달의민족 주아"/>
              </a:rPr>
              <a:t>(</a:t>
            </a:r>
            <a:r>
              <a:rPr lang="ko-KR" altLang="en-US" sz="1600" b="1" kern="0" dirty="0" smtClean="0">
                <a:ea typeface="배달의민족 주아"/>
              </a:rPr>
              <a:t>자녀 코드는 자녀 정보 수정에서 확인 할 수 있다</a:t>
            </a:r>
            <a:r>
              <a:rPr lang="en-US" altLang="ko-KR" sz="1600" b="1" kern="0" dirty="0" smtClean="0">
                <a:ea typeface="배달의민족 주아"/>
              </a:rPr>
              <a:t>.)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95" y="2503611"/>
            <a:ext cx="5402356" cy="3258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4" y="4714875"/>
            <a:ext cx="3707231" cy="901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4480089" y="4203680"/>
            <a:ext cx="1124782" cy="393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원호 47"/>
          <p:cNvSpPr/>
          <p:nvPr/>
        </p:nvSpPr>
        <p:spPr>
          <a:xfrm rot="14900566">
            <a:off x="5994920" y="2146778"/>
            <a:ext cx="1000554" cy="3475386"/>
          </a:xfrm>
          <a:prstGeom prst="arc">
            <a:avLst>
              <a:gd name="adj1" fmla="val 16765391"/>
              <a:gd name="adj2" fmla="val 5188122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326977" y="3188730"/>
            <a:ext cx="2750473" cy="8079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b="1" kern="0" dirty="0" smtClean="0">
                <a:ea typeface="배달의민족 주아"/>
              </a:rPr>
              <a:t>등록 된 </a:t>
            </a:r>
            <a:r>
              <a:rPr lang="ko-KR" altLang="en-US" sz="1600" b="1" kern="0" smtClean="0">
                <a:ea typeface="배달의민족 주아"/>
              </a:rPr>
              <a:t>자녀 코드가 맞을 경우 만 등록 됨</a:t>
            </a:r>
            <a:endParaRPr lang="en-US" altLang="ko-KR" sz="1600" b="1" kern="0" dirty="0" smtClean="0">
              <a:ea typeface="배달의민족 주아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51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6" grpId="0" animBg="1"/>
      <p:bldP spid="48" grpId="0" animBg="1"/>
      <p:bldP spid="50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902744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>
                <a:solidFill>
                  <a:prstClr val="white"/>
                </a:solidFill>
              </a:rPr>
              <a:t>마이페이지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smtClean="0">
                <a:solidFill>
                  <a:prstClr val="white"/>
                </a:solidFill>
              </a:rPr>
              <a:t>학부모 로그인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27" y="1609725"/>
            <a:ext cx="6972998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8379463" y="1588105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로그인한 부모의 정보를 가져오기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379463" y="2761269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부모 코드와 자녀 코드 비교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부모코드 </a:t>
            </a:r>
            <a:r>
              <a:rPr lang="en-US" altLang="ko-KR" sz="1300" b="1" kern="0" dirty="0" err="1" smtClean="0">
                <a:ea typeface="배달의민족 주아"/>
              </a:rPr>
              <a:t>c_code_valid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자녀코드 </a:t>
            </a:r>
            <a:r>
              <a:rPr lang="en-US" altLang="ko-KR" sz="1300" b="1" kern="0" dirty="0" err="1" smtClean="0">
                <a:ea typeface="배달의민족 주아"/>
              </a:rPr>
              <a:t>c_code</a:t>
            </a:r>
            <a:endParaRPr lang="ko-KR" altLang="en-US" sz="1300" b="1" kern="0" dirty="0">
              <a:ea typeface="배달의민족 주아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379463" y="3940404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가입 시 자녀 코드를 가져오기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06" y="1590769"/>
            <a:ext cx="696552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8379337" y="1590769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추가 등록 할 자녀 코드를 확인하기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379337" y="2763933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추가 등록 할 자녀 코드를 </a:t>
            </a:r>
            <a:r>
              <a:rPr lang="ko-KR" altLang="en-US" sz="1300" b="1" kern="0" dirty="0" err="1" smtClean="0">
                <a:ea typeface="배달의민족 주아"/>
              </a:rPr>
              <a:t>가입시</a:t>
            </a:r>
            <a:r>
              <a:rPr lang="ko-KR" altLang="en-US" sz="1300" b="1" kern="0" dirty="0" smtClean="0">
                <a:ea typeface="배달의민족 주아"/>
              </a:rPr>
              <a:t> 자녀 코드변수로 지정 후 저장</a:t>
            </a:r>
            <a:endParaRPr lang="ko-KR" altLang="en-US" sz="1300" b="1" kern="0" dirty="0">
              <a:ea typeface="배달의민족 주아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379337" y="3943068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등록했습니다</a:t>
            </a:r>
            <a:r>
              <a:rPr lang="en-US" altLang="ko-KR" sz="1300" b="1" kern="0" dirty="0" smtClean="0">
                <a:ea typeface="배달의민족 주아"/>
              </a:rPr>
              <a:t>. </a:t>
            </a:r>
            <a:r>
              <a:rPr lang="ko-KR" altLang="en-US" sz="1300" b="1" kern="0" dirty="0" smtClean="0">
                <a:ea typeface="배달의민족 주아"/>
              </a:rPr>
              <a:t>시스템 창 띄우기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5498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3" grpId="0"/>
      <p:bldP spid="33" grpId="1"/>
      <p:bldP spid="34" grpId="0"/>
      <p:bldP spid="34" grpId="1"/>
      <p:bldP spid="36" grpId="0"/>
      <p:bldP spid="37" grpId="0"/>
      <p:bldP spid="46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5" y="2743668"/>
            <a:ext cx="7723057" cy="3104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커뮤니티 </a:t>
            </a:r>
            <a:r>
              <a:rPr lang="en-US" altLang="ko-KR" b="1" i="1" dirty="0" smtClean="0">
                <a:solidFill>
                  <a:prstClr val="white"/>
                </a:solidFill>
              </a:rPr>
              <a:t>&gt; </a:t>
            </a:r>
            <a:r>
              <a:rPr lang="ko-KR" altLang="en-US" b="1" i="1" dirty="0" smtClean="0">
                <a:solidFill>
                  <a:prstClr val="white"/>
                </a:solidFill>
              </a:rPr>
              <a:t>온라인 자료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67" y="1729257"/>
            <a:ext cx="7285274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751" y="3002244"/>
            <a:ext cx="2929399" cy="778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원호 26"/>
          <p:cNvSpPr/>
          <p:nvPr/>
        </p:nvSpPr>
        <p:spPr>
          <a:xfrm rot="14921285">
            <a:off x="6361901" y="2268285"/>
            <a:ext cx="756212" cy="2123264"/>
          </a:xfrm>
          <a:prstGeom prst="arc">
            <a:avLst>
              <a:gd name="adj1" fmla="val 16765391"/>
              <a:gd name="adj2" fmla="val 5098678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6" y="1729258"/>
            <a:ext cx="7977182" cy="42386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2281494" y="4467225"/>
            <a:ext cx="4370756" cy="3551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93" y="2669790"/>
            <a:ext cx="7721349" cy="2988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44867" y="4095864"/>
            <a:ext cx="7285274" cy="393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61" y="2735057"/>
            <a:ext cx="7796397" cy="311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3122638" y="4844340"/>
            <a:ext cx="1673090" cy="320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1197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30" grpId="0" animBg="1"/>
      <p:bldP spid="30" grpId="1" animBg="1"/>
      <p:bldP spid="3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커뮤니티 </a:t>
            </a:r>
            <a:r>
              <a:rPr lang="en-US" altLang="ko-KR" b="1" i="1" dirty="0" smtClean="0">
                <a:solidFill>
                  <a:prstClr val="white"/>
                </a:solidFill>
              </a:rPr>
              <a:t>&gt; </a:t>
            </a:r>
            <a:r>
              <a:rPr lang="ko-KR" altLang="en-US" b="1" i="1" dirty="0" smtClean="0">
                <a:solidFill>
                  <a:prstClr val="white"/>
                </a:solidFill>
              </a:rPr>
              <a:t>온라인 자료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6" y="1590142"/>
            <a:ext cx="7507238" cy="4467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8379463" y="1610619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학생이 수강 중이라면 수강중인 강의의 정보 가져오기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379463" y="3107416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수강이 다수일 경우 수강 목록 전체 가져오기</a:t>
            </a:r>
            <a:endParaRPr lang="ko-KR" altLang="en-US" sz="1300" b="1" kern="0" dirty="0">
              <a:ea typeface="배달의민족 주아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379463" y="4191934"/>
            <a:ext cx="2278572" cy="63075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강의 전체 목록 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리스트 출력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612655"/>
            <a:ext cx="7482921" cy="4467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8379463" y="1612655"/>
            <a:ext cx="2278572" cy="126957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300" b="1" kern="0" dirty="0" err="1" smtClean="0">
                <a:ea typeface="배달의민족 주아"/>
              </a:rPr>
              <a:t>url</a:t>
            </a:r>
            <a:r>
              <a:rPr lang="en-US" altLang="ko-KR" sz="1300" b="1" kern="0" dirty="0" smtClean="0">
                <a:ea typeface="배달의민족 주아"/>
              </a:rPr>
              <a:t> </a:t>
            </a:r>
            <a:r>
              <a:rPr lang="en-US" altLang="ko-KR" sz="1300" b="1" kern="0" dirty="0" err="1" smtClean="0">
                <a:ea typeface="배달의민족 주아"/>
              </a:rPr>
              <a:t>pk</a:t>
            </a:r>
            <a:r>
              <a:rPr lang="en-US" altLang="ko-KR" sz="1300" b="1" kern="0" dirty="0" smtClean="0">
                <a:ea typeface="배달의민족 주아"/>
              </a:rPr>
              <a:t> </a:t>
            </a:r>
            <a:r>
              <a:rPr lang="ko-KR" altLang="en-US" sz="1300" b="1" kern="0" dirty="0" smtClean="0">
                <a:ea typeface="배달의민족 주아"/>
              </a:rPr>
              <a:t>번호로 선생님이 등록한 강의 목록 전체 리스트  보여주기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내림차순으로 정렬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379463" y="3260407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한 페이지에 </a:t>
            </a:r>
            <a:r>
              <a:rPr lang="en-US" altLang="ko-KR" sz="1300" b="1" kern="0" dirty="0" smtClean="0">
                <a:ea typeface="배달의민족 주아"/>
              </a:rPr>
              <a:t>10</a:t>
            </a:r>
            <a:r>
              <a:rPr lang="ko-KR" altLang="en-US" sz="1300" b="1" kern="0" dirty="0" smtClean="0">
                <a:ea typeface="배달의민족 주아"/>
              </a:rPr>
              <a:t>개 리스트를 기준으로 하고 </a:t>
            </a:r>
            <a:r>
              <a:rPr lang="en-US" altLang="ko-KR" sz="1300" b="1" kern="0" dirty="0" smtClean="0">
                <a:ea typeface="배달의민족 주아"/>
              </a:rPr>
              <a:t>10</a:t>
            </a:r>
            <a:r>
              <a:rPr lang="ko-KR" altLang="en-US" sz="1300" b="1" kern="0" dirty="0" smtClean="0">
                <a:ea typeface="배달의민족 주아"/>
              </a:rPr>
              <a:t>개 넘어 갈 시 </a:t>
            </a:r>
            <a:r>
              <a:rPr lang="ko-KR" altLang="en-US" sz="1300" b="1" kern="0" dirty="0" err="1" smtClean="0">
                <a:ea typeface="배달의민족 주아"/>
              </a:rPr>
              <a:t>페이징</a:t>
            </a:r>
            <a:r>
              <a:rPr lang="ko-KR" altLang="en-US" sz="1300" b="1" kern="0" dirty="0" smtClean="0">
                <a:ea typeface="배달의민족 주아"/>
              </a:rPr>
              <a:t> 기법으로 표현</a:t>
            </a:r>
            <a:endParaRPr lang="ko-KR" altLang="en-US" sz="1300" b="1" kern="0" dirty="0">
              <a:ea typeface="배달의민족 주아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379463" y="4556593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항목 클릭 시 해당 내용 페이지로 이동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614691"/>
            <a:ext cx="7507238" cy="4467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8379463" y="1644330"/>
            <a:ext cx="2278572" cy="66941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300" b="1" kern="0" dirty="0" smtClean="0">
                <a:ea typeface="배달의민족 주아"/>
              </a:rPr>
              <a:t>PK </a:t>
            </a:r>
            <a:r>
              <a:rPr lang="ko-KR" altLang="en-US" sz="1300" b="1" kern="0" dirty="0" smtClean="0">
                <a:ea typeface="배달의민족 주아"/>
              </a:rPr>
              <a:t>값으로 온라인 정보 가져오기</a:t>
            </a:r>
            <a:endParaRPr lang="en-US" altLang="ko-KR" sz="1300" b="1" kern="0" dirty="0" smtClean="0">
              <a:ea typeface="배달의민족 주아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379463" y="3292082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파일 다운로드 함수</a:t>
            </a:r>
            <a:endParaRPr lang="en-US" altLang="ko-KR" sz="1300" b="1" kern="0" dirty="0" smtClean="0">
              <a:ea typeface="배달의민족 주아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파일 이름</a:t>
            </a:r>
            <a:r>
              <a:rPr lang="en-US" altLang="ko-KR" sz="1300" b="1" kern="0" dirty="0" smtClean="0">
                <a:ea typeface="배달의민족 주아"/>
              </a:rPr>
              <a:t>, </a:t>
            </a:r>
            <a:r>
              <a:rPr lang="ko-KR" altLang="en-US" sz="1300" b="1" kern="0" dirty="0" smtClean="0">
                <a:ea typeface="배달의민족 주아"/>
              </a:rPr>
              <a:t>크기</a:t>
            </a:r>
            <a:r>
              <a:rPr lang="en-US" altLang="ko-KR" sz="1300" b="1" kern="0" dirty="0" smtClean="0">
                <a:ea typeface="배달의민족 주아"/>
              </a:rPr>
              <a:t>, </a:t>
            </a:r>
            <a:r>
              <a:rPr lang="ko-KR" altLang="en-US" sz="1300" b="1" kern="0" dirty="0" smtClean="0">
                <a:ea typeface="배달의민족 주아"/>
              </a:rPr>
              <a:t>사이즈를 가져와 다운로드 할 수 있다</a:t>
            </a:r>
            <a:r>
              <a:rPr lang="en-US" altLang="ko-KR" sz="1300" b="1" kern="0" dirty="0" smtClean="0">
                <a:ea typeface="배달의민족 주아"/>
              </a:rPr>
              <a:t>.</a:t>
            </a:r>
            <a:endParaRPr lang="ko-KR" altLang="en-US" sz="1300" b="1" kern="0" dirty="0">
              <a:ea typeface="배달의민족 주아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379463" y="4588268"/>
            <a:ext cx="2278572" cy="36933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강의 내용 출력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252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8" grpId="0"/>
      <p:bldP spid="48" grpId="1"/>
      <p:bldP spid="50" grpId="0"/>
      <p:bldP spid="50" grpId="1"/>
      <p:bldP spid="66" grpId="0"/>
      <p:bldP spid="67" grpId="0"/>
      <p:bldP spid="68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상담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김태일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부팀</a:t>
            </a:r>
            <a:r>
              <a:rPr lang="ko-KR" altLang="en-US" sz="1100" dirty="0" err="1">
                <a:solidFill>
                  <a:schemeClr val="tx1"/>
                </a:solidFill>
              </a:rPr>
              <a:t>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819" y="4465039"/>
            <a:ext cx="3277196" cy="881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2" y="1832158"/>
            <a:ext cx="7228263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5724454" y="3049431"/>
            <a:ext cx="594703" cy="347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/>
          <p:cNvSpPr/>
          <p:nvPr/>
        </p:nvSpPr>
        <p:spPr>
          <a:xfrm rot="18673491">
            <a:off x="6488159" y="2958694"/>
            <a:ext cx="856883" cy="1795216"/>
          </a:xfrm>
          <a:prstGeom prst="arc">
            <a:avLst>
              <a:gd name="adj1" fmla="val 16765391"/>
              <a:gd name="adj2" fmla="val 5188122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877597"/>
            <a:ext cx="8090484" cy="4064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7494166" y="3915393"/>
            <a:ext cx="867104" cy="4089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741" y="4905765"/>
            <a:ext cx="3236119" cy="849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원호 32"/>
          <p:cNvSpPr/>
          <p:nvPr/>
        </p:nvSpPr>
        <p:spPr>
          <a:xfrm rot="18647308">
            <a:off x="8315433" y="3879421"/>
            <a:ext cx="1129660" cy="1622552"/>
          </a:xfrm>
          <a:prstGeom prst="arc">
            <a:avLst>
              <a:gd name="adj1" fmla="val 16765391"/>
              <a:gd name="adj2" fmla="val 5214518"/>
            </a:avLst>
          </a:prstGeom>
          <a:ln w="1905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877596"/>
            <a:ext cx="8090484" cy="4064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모서리가 둥근 직사각형 31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4" y="1617927"/>
            <a:ext cx="8015634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8408038" y="1644330"/>
            <a:ext cx="2278572" cy="62933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로그인 정보 회원 정보 비교 후 학부모 인지 </a:t>
            </a:r>
            <a:r>
              <a:rPr lang="en-US" altLang="ko-KR" sz="1300" b="1" kern="0" dirty="0" smtClean="0">
                <a:ea typeface="배달의민족 주아"/>
              </a:rPr>
              <a:t>confirm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8408038" y="2951854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상담대기 상태를 상담취소로 바꾼 후 예약한 날짜를 지운다</a:t>
            </a:r>
            <a:r>
              <a:rPr lang="en-US" altLang="ko-KR" sz="1300" b="1" kern="0" dirty="0" smtClean="0">
                <a:ea typeface="배달의민족 주아"/>
              </a:rPr>
              <a:t>.</a:t>
            </a:r>
            <a:endParaRPr lang="ko-KR" altLang="en-US" sz="1300" b="1" kern="0" dirty="0">
              <a:ea typeface="배달의민족 주아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506947" y="4285336"/>
            <a:ext cx="2278572" cy="96949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300" b="1" kern="0" dirty="0" smtClean="0">
                <a:ea typeface="배달의민족 주아"/>
              </a:rPr>
              <a:t>상담대기가 </a:t>
            </a:r>
            <a:r>
              <a:rPr lang="en-US" altLang="ko-KR" sz="1300" b="1" kern="0" dirty="0" smtClean="0">
                <a:ea typeface="배달의민족 주아"/>
              </a:rPr>
              <a:t>1</a:t>
            </a:r>
            <a:r>
              <a:rPr lang="ko-KR" altLang="en-US" sz="1300" b="1" kern="0" dirty="0" smtClean="0">
                <a:ea typeface="배달의민족 주아"/>
              </a:rPr>
              <a:t>개라도 없을 경우 등록한 상담예약이 출력 하지 않는다</a:t>
            </a:r>
            <a:r>
              <a:rPr lang="en-US" altLang="ko-KR" sz="1300" b="1" kern="0" dirty="0" smtClean="0">
                <a:ea typeface="배달의민족 주아"/>
              </a:rPr>
              <a:t>.</a:t>
            </a:r>
            <a:endParaRPr lang="ko-KR" altLang="en-US" sz="1300" b="1" kern="0" dirty="0">
              <a:ea typeface="배달의민족 주아"/>
            </a:endParaRPr>
          </a:p>
        </p:txBody>
      </p:sp>
    </p:spTree>
    <p:extLst>
      <p:ext uri="{BB962C8B-B14F-4D97-AF65-F5344CB8AC3E}">
        <p14:creationId xmlns:p14="http://schemas.microsoft.com/office/powerpoint/2010/main" val="407256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31" grpId="0" animBg="1"/>
      <p:bldP spid="31" grpId="1" animBg="1"/>
      <p:bldP spid="33" grpId="0" animBg="1"/>
      <p:bldP spid="33" grpId="1" animBg="1"/>
      <p:bldP spid="36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prstClr val="white"/>
                </a:solidFill>
              </a:rPr>
              <a:t>Usecase</a:t>
            </a:r>
            <a:r>
              <a:rPr lang="en-US" altLang="ko-KR" dirty="0" smtClean="0">
                <a:solidFill>
                  <a:prstClr val="white"/>
                </a:solidFill>
              </a:rPr>
              <a:t> Diagram(</a:t>
            </a:r>
            <a:r>
              <a:rPr lang="ko-KR" altLang="en-US" dirty="0" smtClean="0">
                <a:solidFill>
                  <a:prstClr val="white"/>
                </a:solidFill>
              </a:rPr>
              <a:t>관리자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34109" y="332392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8194" name="Picture 2" descr="C:\Users\mrhi6\Desktop\Athens Academy\6.Use Case Diagram\Usecase Diagram(관리자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359243"/>
            <a:ext cx="9523392" cy="47697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23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26742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48" name="모서리가 둥근 직사각형 4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5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이동현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1028" name="Picture 4" descr="C:\Users\mrhi6\Pictures\캡처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576" y="3194016"/>
            <a:ext cx="6946585" cy="287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rhi6\Pictures\캡처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855" y="769418"/>
            <a:ext cx="3460549" cy="169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rhi6\Pictures\캡처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53" y="1343593"/>
            <a:ext cx="4495333" cy="166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꺾인 연결선 9"/>
          <p:cNvCxnSpPr/>
          <p:nvPr/>
        </p:nvCxnSpPr>
        <p:spPr>
          <a:xfrm flipV="1">
            <a:off x="4721686" y="1343593"/>
            <a:ext cx="2104169" cy="76143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flipV="1">
            <a:off x="7050752" y="2639562"/>
            <a:ext cx="2070335" cy="55445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7735" y="3194016"/>
            <a:ext cx="29321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선생님 사진 왼쪽 밑에 표시되는 강사 정보에 필요한 데이터베이스 </a:t>
            </a:r>
            <a:r>
              <a:rPr lang="en-US" altLang="ko-KR" sz="900" dirty="0" smtClean="0"/>
              <a:t>2</a:t>
            </a:r>
            <a:r>
              <a:rPr lang="ko-KR" altLang="en-US" sz="900" dirty="0" smtClean="0"/>
              <a:t>가지를 같이 연동 시키기 위해서 함수 안에 </a:t>
            </a:r>
            <a:r>
              <a:rPr lang="en-US" altLang="ko-KR" sz="900" dirty="0" smtClean="0"/>
              <a:t>teacher</a:t>
            </a:r>
            <a:r>
              <a:rPr lang="ko-KR" altLang="en-US" sz="900" dirty="0" smtClean="0"/>
              <a:t>와</a:t>
            </a:r>
            <a:r>
              <a:rPr lang="en-US" altLang="ko-KR" sz="900" dirty="0" smtClean="0"/>
              <a:t>lecture </a:t>
            </a:r>
            <a:r>
              <a:rPr lang="ko-KR" altLang="en-US" sz="900" dirty="0" smtClean="0"/>
              <a:t>두 가지를 연동 시켰다</a:t>
            </a:r>
            <a:endParaRPr lang="ko-KR" altLang="en-US" sz="900" dirty="0"/>
          </a:p>
        </p:txBody>
      </p:sp>
      <p:sp>
        <p:nvSpPr>
          <p:cNvPr id="41" name="TextBox 40"/>
          <p:cNvSpPr txBox="1"/>
          <p:nvPr/>
        </p:nvSpPr>
        <p:spPr>
          <a:xfrm>
            <a:off x="454092" y="5213316"/>
            <a:ext cx="29321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If</a:t>
            </a:r>
            <a:r>
              <a:rPr lang="ko-KR" altLang="en-US" sz="900" dirty="0" smtClean="0"/>
              <a:t>문 </a:t>
            </a:r>
            <a:r>
              <a:rPr lang="en-US" altLang="ko-KR" sz="900" dirty="0" smtClean="0"/>
              <a:t>for</a:t>
            </a:r>
            <a:r>
              <a:rPr lang="ko-KR" altLang="en-US" sz="900" dirty="0" smtClean="0"/>
              <a:t>문을 사용하여 자동으로 현 재직중인 강사진을 </a:t>
            </a:r>
            <a:r>
              <a:rPr lang="ko-KR" altLang="en-US" sz="900" dirty="0" err="1" smtClean="0"/>
              <a:t>반복문으로</a:t>
            </a:r>
            <a:r>
              <a:rPr lang="ko-KR" altLang="en-US" sz="900" dirty="0" smtClean="0"/>
              <a:t> 자동으로 나타내게 하였다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그 안에 </a:t>
            </a:r>
            <a:r>
              <a:rPr lang="en-US" altLang="ko-KR" sz="900" dirty="0" smtClean="0"/>
              <a:t>lecture</a:t>
            </a:r>
            <a:r>
              <a:rPr lang="ko-KR" altLang="en-US" sz="900" dirty="0" smtClean="0"/>
              <a:t>테이블을 이용하여 </a:t>
            </a:r>
            <a:r>
              <a:rPr lang="en-US" altLang="ko-KR" sz="900" dirty="0" smtClean="0"/>
              <a:t>if</a:t>
            </a:r>
            <a:r>
              <a:rPr lang="ko-KR" altLang="en-US" sz="900" dirty="0" smtClean="0"/>
              <a:t>문과 </a:t>
            </a:r>
            <a:r>
              <a:rPr lang="en-US" altLang="ko-KR" sz="900" dirty="0" smtClean="0"/>
              <a:t>for</a:t>
            </a:r>
            <a:r>
              <a:rPr lang="ko-KR" altLang="en-US" sz="900" dirty="0" smtClean="0"/>
              <a:t>문을 사용하였으며 </a:t>
            </a:r>
            <a:r>
              <a:rPr lang="en-US" altLang="ko-KR" sz="900" dirty="0" err="1" smtClean="0"/>
              <a:t>lecture_no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와 </a:t>
            </a:r>
            <a:r>
              <a:rPr lang="en-US" altLang="ko-KR" sz="900" dirty="0" err="1" smtClean="0"/>
              <a:t>teacher_no</a:t>
            </a:r>
            <a:r>
              <a:rPr lang="ko-KR" altLang="en-US" sz="900" dirty="0" smtClean="0"/>
              <a:t>가 일치하는 것만 표시되도록 </a:t>
            </a:r>
            <a:r>
              <a:rPr lang="en-US" altLang="ko-KR" sz="900" dirty="0" smtClean="0"/>
              <a:t>if</a:t>
            </a:r>
            <a:r>
              <a:rPr lang="ko-KR" altLang="en-US" sz="900" dirty="0" smtClean="0"/>
              <a:t>문을 사용하였다  </a:t>
            </a:r>
            <a:endParaRPr lang="ko-KR" altLang="en-US" sz="900" dirty="0"/>
          </a:p>
        </p:txBody>
      </p:sp>
      <p:sp>
        <p:nvSpPr>
          <p:cNvPr id="36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강사진 소개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37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83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8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73201" y="64100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6452491" y="3334101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" y="6424864"/>
            <a:ext cx="336884" cy="336884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244645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0534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69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86" y="6467037"/>
            <a:ext cx="259977" cy="259977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accent1">
              <a:lumMod val="20000"/>
              <a:lumOff val="80000"/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220" y="6463021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83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7957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05" y="6475348"/>
            <a:ext cx="259977" cy="259977"/>
          </a:xfrm>
          <a:prstGeom prst="rect">
            <a:avLst/>
          </a:prstGeom>
        </p:spPr>
      </p:pic>
      <p:pic>
        <p:nvPicPr>
          <p:cNvPr id="2050" name="Picture 2" descr="C:\Users\mrhi6\Pictures\캡처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646" y="1503609"/>
            <a:ext cx="3089585" cy="16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rhi6\Pictures\캡처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646" y="3312541"/>
            <a:ext cx="2977478" cy="195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rhi6\Pictures\캡처1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6" y="3158977"/>
            <a:ext cx="3524346" cy="210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rhi6\Pictures\캡처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917" y="1053379"/>
            <a:ext cx="3759657" cy="228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51816" y="5693731"/>
            <a:ext cx="3182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미리 캔버스라는 사이트를 이용해서 </a:t>
            </a:r>
            <a:endParaRPr lang="en-US" altLang="ko-KR" sz="1000" dirty="0" smtClean="0"/>
          </a:p>
          <a:p>
            <a:r>
              <a:rPr lang="ko-KR" altLang="en-US" sz="1000" dirty="0" smtClean="0"/>
              <a:t>만든 포스터 입니다</a:t>
            </a:r>
            <a:endParaRPr lang="ko-KR" altLang="en-US" sz="10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이동현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sp>
        <p:nvSpPr>
          <p:cNvPr id="28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포스터 </a:t>
            </a:r>
            <a:r>
              <a:rPr lang="ko-KR" altLang="en-US" dirty="0">
                <a:solidFill>
                  <a:prstClr val="white"/>
                </a:solidFill>
              </a:rPr>
              <a:t>제</a:t>
            </a:r>
            <a:r>
              <a:rPr lang="ko-KR" altLang="en-US" dirty="0" smtClean="0">
                <a:solidFill>
                  <a:prstClr val="white"/>
                </a:solidFill>
              </a:rPr>
              <a:t>작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2401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8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73201" y="64100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6290566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" y="6424864"/>
            <a:ext cx="336884" cy="336884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244645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0534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69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86" y="6467037"/>
            <a:ext cx="259977" cy="259977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accent1">
              <a:lumMod val="20000"/>
              <a:lumOff val="80000"/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220" y="6463021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83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7957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05" y="6475348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이동현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074" name="Picture 2" descr="C:\Users\mrhi6\Pictures\캡처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98" y="1393767"/>
            <a:ext cx="5347493" cy="220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rhi6\Pictures\캡처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422" y="809625"/>
            <a:ext cx="3601982" cy="278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rhi6\Pictures\캡처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4" y="3705943"/>
            <a:ext cx="4435336" cy="234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꺾인 연결선 6"/>
          <p:cNvCxnSpPr/>
          <p:nvPr/>
        </p:nvCxnSpPr>
        <p:spPr>
          <a:xfrm rot="5400000" flipH="1" flipV="1">
            <a:off x="4775328" y="-277201"/>
            <a:ext cx="214810" cy="360337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/>
          <p:nvPr/>
        </p:nvCxnSpPr>
        <p:spPr>
          <a:xfrm rot="5400000" flipH="1" flipV="1">
            <a:off x="4246748" y="3903930"/>
            <a:ext cx="1390242" cy="555499"/>
          </a:xfrm>
          <a:prstGeom prst="curvedConnector3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 descr="C:\Users\mrhi6\Pictures\캡처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876" y="5142613"/>
            <a:ext cx="3545608" cy="10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607277" y="4452877"/>
            <a:ext cx="361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Notice</a:t>
            </a:r>
            <a:r>
              <a:rPr lang="ko-KR" altLang="en-US" sz="1000" dirty="0" smtClean="0"/>
              <a:t>데이터를 이용하여 데이터를 불러온다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공지 구분이 전체인 경우에만 출력하기 위해서 </a:t>
            </a:r>
            <a:r>
              <a:rPr lang="en-US" altLang="ko-KR" sz="1000" dirty="0" err="1" smtClean="0"/>
              <a:t>object.filter</a:t>
            </a:r>
            <a:r>
              <a:rPr lang="ko-KR" altLang="en-US" sz="1000" dirty="0" smtClean="0"/>
              <a:t>로 </a:t>
            </a:r>
            <a:r>
              <a:rPr lang="ko-KR" altLang="en-US" sz="1000" dirty="0" err="1" smtClean="0"/>
              <a:t>걸어놓구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notice_target</a:t>
            </a:r>
            <a:r>
              <a:rPr lang="en-US" altLang="ko-KR" sz="1000" dirty="0" smtClean="0"/>
              <a:t> = ‘</a:t>
            </a:r>
            <a:r>
              <a:rPr lang="ko-KR" altLang="en-US" sz="1000" dirty="0" smtClean="0"/>
              <a:t>전체</a:t>
            </a:r>
            <a:r>
              <a:rPr lang="en-US" altLang="ko-KR" sz="1000" dirty="0" smtClean="0"/>
              <a:t>’)</a:t>
            </a:r>
            <a:r>
              <a:rPr lang="ko-KR" altLang="en-US" sz="1000" dirty="0" smtClean="0"/>
              <a:t>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두고 받았다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If</a:t>
            </a:r>
            <a:r>
              <a:rPr lang="ko-KR" altLang="en-US" sz="1000" dirty="0" smtClean="0"/>
              <a:t>문과 </a:t>
            </a:r>
            <a:r>
              <a:rPr lang="ko-KR" altLang="en-US" sz="1000" dirty="0" err="1" smtClean="0"/>
              <a:t>반복문을</a:t>
            </a:r>
            <a:r>
              <a:rPr lang="ko-KR" altLang="en-US" sz="1000" dirty="0" smtClean="0"/>
              <a:t> 사용하여 공지사항의 번호 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작성자 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제목 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등록일이</a:t>
            </a:r>
            <a:r>
              <a:rPr lang="ko-KR" altLang="en-US" sz="1000" dirty="0" smtClean="0"/>
              <a:t> 나오도록 하였다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만약 공지사항이 등록 되어있지 않다면 </a:t>
            </a:r>
            <a:r>
              <a:rPr lang="en-US" altLang="ko-KR" sz="1000" dirty="0" smtClean="0"/>
              <a:t>‘</a:t>
            </a:r>
            <a:r>
              <a:rPr lang="ko-KR" altLang="en-US" sz="1000" dirty="0" smtClean="0"/>
              <a:t>등록된 글이 없습니다</a:t>
            </a:r>
            <a:r>
              <a:rPr lang="en-US" altLang="ko-KR" sz="1000" dirty="0" smtClean="0"/>
              <a:t>.’</a:t>
            </a:r>
            <a:r>
              <a:rPr lang="ko-KR" altLang="en-US" sz="1000" dirty="0" smtClean="0"/>
              <a:t>로 나타난다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</p:txBody>
      </p:sp>
      <p:sp>
        <p:nvSpPr>
          <p:cNvPr id="37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사용자 공지사항 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2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2052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8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73201" y="64100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6290566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" y="6424864"/>
            <a:ext cx="336884" cy="336884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244645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0534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69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86" y="6467037"/>
            <a:ext cx="259977" cy="259977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accent1">
              <a:lumMod val="20000"/>
              <a:lumOff val="80000"/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220" y="6463021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83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7957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05" y="6475348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이동현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098" name="Picture 2" descr="C:\Users\mrhi6\Pictures\캡처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03" y="1401534"/>
            <a:ext cx="4419415" cy="181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1409700" y="2895600"/>
            <a:ext cx="1265263" cy="15406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C:\Users\mrhi6\Pictures\캡처1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363" y="3343640"/>
            <a:ext cx="4783476" cy="212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1950" y="4124325"/>
            <a:ext cx="1809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제목을 클릭 공지사항의 세부사항으로 넘어간다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4100" name="Picture 4" descr="C:\Users\mrhi6\Pictures\캡처1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627" y="716693"/>
            <a:ext cx="3857232" cy="98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mrhi6\Pictures\캡처1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148" y="1731275"/>
            <a:ext cx="5378738" cy="1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mrhi6\Pictures\캡처2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619" y="5053871"/>
            <a:ext cx="5265008" cy="112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90566" y="2095500"/>
            <a:ext cx="32153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두 개의 화면을 연동 하기 위해 사무 에서 </a:t>
            </a:r>
            <a:r>
              <a:rPr lang="en-US" altLang="ko-KR" sz="1000" dirty="0" smtClean="0"/>
              <a:t>(request, </a:t>
            </a:r>
            <a:r>
              <a:rPr lang="en-US" altLang="ko-KR" sz="1000" dirty="0" err="1" smtClean="0"/>
              <a:t>notice_no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에서 </a:t>
            </a:r>
            <a:r>
              <a:rPr lang="en-US" altLang="ko-KR" sz="1000" dirty="0" err="1" smtClean="0"/>
              <a:t>notice_no</a:t>
            </a:r>
            <a:r>
              <a:rPr lang="ko-KR" altLang="en-US" sz="1000" dirty="0" smtClean="0"/>
              <a:t>는 주소에서 사용 되는 숫자를 표시하는 것이다</a:t>
            </a:r>
            <a:r>
              <a:rPr lang="en-US" altLang="ko-KR" sz="1000" dirty="0" smtClean="0"/>
              <a:t>. Get(</a:t>
            </a:r>
            <a:r>
              <a:rPr lang="en-US" altLang="ko-KR" sz="1000" dirty="0" err="1" smtClean="0"/>
              <a:t>notice_no</a:t>
            </a:r>
            <a:r>
              <a:rPr lang="en-US" altLang="ko-KR" sz="1000" dirty="0" smtClean="0"/>
              <a:t> = </a:t>
            </a:r>
            <a:r>
              <a:rPr lang="en-US" altLang="ko-KR" sz="1000" dirty="0" err="1" smtClean="0"/>
              <a:t>notice_no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는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주소의 숫자와 </a:t>
            </a:r>
            <a:r>
              <a:rPr lang="en-US" altLang="ko-KR" sz="1000" dirty="0" smtClean="0"/>
              <a:t>notice</a:t>
            </a:r>
            <a:r>
              <a:rPr lang="ko-KR" altLang="en-US" sz="1000" dirty="0" smtClean="0"/>
              <a:t>테이블에 잇는 </a:t>
            </a:r>
            <a:r>
              <a:rPr lang="en-US" altLang="ko-KR" sz="1000" dirty="0" smtClean="0"/>
              <a:t>no </a:t>
            </a:r>
            <a:r>
              <a:rPr lang="ko-KR" altLang="en-US" sz="1000" dirty="0" err="1" smtClean="0"/>
              <a:t>컬럼</a:t>
            </a:r>
            <a:r>
              <a:rPr lang="ko-KR" altLang="en-US" sz="1000" dirty="0" smtClean="0"/>
              <a:t> 과 일치 </a:t>
            </a:r>
            <a:r>
              <a:rPr lang="ko-KR" altLang="en-US" sz="1000" dirty="0" err="1" smtClean="0"/>
              <a:t>하였을때</a:t>
            </a:r>
            <a:r>
              <a:rPr lang="ko-KR" altLang="en-US" sz="1000" dirty="0" smtClean="0"/>
              <a:t> 넘어가도록 설정한 것 이다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4103" name="Picture 7" descr="C:\Users\mrhi6\Pictures\캡처2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10" y="3047171"/>
            <a:ext cx="28479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사용자 공지사항 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7296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8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73201" y="64100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6290566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" y="6424864"/>
            <a:ext cx="336884" cy="336884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244645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0534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69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86" y="6467037"/>
            <a:ext cx="259977" cy="259977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accent1">
              <a:lumMod val="20000"/>
              <a:lumOff val="80000"/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220" y="6463021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83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7957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05" y="6475348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이동현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5122" name="Picture 2" descr="C:\Users\mrhi6\Pictures\캡처2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" y="1322928"/>
            <a:ext cx="5831996" cy="143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mrhi6\Pictures\캡처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66" y="4626763"/>
            <a:ext cx="5685361" cy="15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3006301" y="2759951"/>
            <a:ext cx="0" cy="18668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C:\Users\mrhi6\Pictures\캡처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422" y="1007256"/>
            <a:ext cx="3775849" cy="233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50752" y="3705225"/>
            <a:ext cx="33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34662" y="4364587"/>
            <a:ext cx="36234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If </a:t>
            </a:r>
            <a:r>
              <a:rPr lang="ko-KR" altLang="en-US" sz="1000" dirty="0" smtClean="0"/>
              <a:t>문 과 </a:t>
            </a:r>
            <a:r>
              <a:rPr lang="en-US" altLang="ko-KR" sz="1000" dirty="0" smtClean="0"/>
              <a:t>for</a:t>
            </a:r>
            <a:r>
              <a:rPr lang="ko-KR" altLang="en-US" sz="1000" dirty="0" smtClean="0"/>
              <a:t>문을 이용하여 </a:t>
            </a:r>
            <a:r>
              <a:rPr lang="en-US" altLang="ko-KR" sz="1000" dirty="0" err="1" smtClean="0"/>
              <a:t>Faq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테이블의 데이터를 표시한다</a:t>
            </a:r>
            <a:r>
              <a:rPr lang="en-US" altLang="ko-KR" sz="1000" dirty="0" smtClean="0"/>
              <a:t>. Id=faq1</a:t>
            </a:r>
            <a:r>
              <a:rPr lang="ko-KR" altLang="en-US" sz="1000" dirty="0" smtClean="0"/>
              <a:t>으로 설정해놓고 </a:t>
            </a:r>
            <a:r>
              <a:rPr lang="en-US" altLang="ko-KR" sz="1000" dirty="0" err="1" smtClean="0"/>
              <a:t>href</a:t>
            </a:r>
            <a:r>
              <a:rPr lang="en-US" altLang="ko-KR" sz="1000" dirty="0" smtClean="0"/>
              <a:t>=#faq1</a:t>
            </a:r>
            <a:r>
              <a:rPr lang="ko-KR" altLang="en-US" sz="1000" dirty="0" smtClean="0"/>
              <a:t>을 이용해서 질문을 연결하고 </a:t>
            </a:r>
            <a:r>
              <a:rPr lang="en-US" altLang="ko-KR" sz="1000" dirty="0" smtClean="0"/>
              <a:t>aria-</a:t>
            </a:r>
            <a:r>
              <a:rPr lang="en-US" altLang="ko-KR" sz="1000" dirty="0" err="1" smtClean="0"/>
              <a:t>lablledby</a:t>
            </a:r>
            <a:r>
              <a:rPr lang="ko-KR" altLang="en-US" sz="1000" dirty="0" smtClean="0"/>
              <a:t>을 이용하여 </a:t>
            </a:r>
            <a:r>
              <a:rPr lang="en-US" altLang="ko-KR" sz="1000" dirty="0" smtClean="0"/>
              <a:t>faqtitle1(</a:t>
            </a:r>
            <a:r>
              <a:rPr lang="ko-KR" altLang="en-US" sz="1000" dirty="0" err="1" smtClean="0"/>
              <a:t>첫번째</a:t>
            </a:r>
            <a:r>
              <a:rPr lang="ko-KR" altLang="en-US" sz="1000" dirty="0" smtClean="0"/>
              <a:t> 질문을 정의 하였다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같은 방법으로 </a:t>
            </a:r>
            <a:r>
              <a:rPr lang="en-US" altLang="ko-KR" sz="1000" dirty="0" err="1" smtClean="0"/>
              <a:t>faq</a:t>
            </a:r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int</a:t>
            </a:r>
            <a:r>
              <a:rPr lang="en-US" altLang="ko-KR" sz="1000" dirty="0" smtClean="0"/>
              <a:t>&gt;</a:t>
            </a:r>
            <a:r>
              <a:rPr lang="ko-KR" altLang="en-US" sz="1000" dirty="0" smtClean="0"/>
              <a:t>를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이용하여 </a:t>
            </a:r>
            <a:r>
              <a:rPr lang="ko-KR" altLang="en-US" sz="1000" dirty="0" err="1" smtClean="0"/>
              <a:t>반복문을</a:t>
            </a:r>
            <a:r>
              <a:rPr lang="ko-KR" altLang="en-US" sz="1000" dirty="0" smtClean="0"/>
              <a:t> 적용 시키고 질문의 개수에 따라서 자동으로 증가한다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10" name="직선 화살표 연결선 9"/>
          <p:cNvCxnSpPr>
            <a:endCxn id="8" idx="0"/>
          </p:cNvCxnSpPr>
          <p:nvPr/>
        </p:nvCxnSpPr>
        <p:spPr>
          <a:xfrm flipH="1">
            <a:off x="8846368" y="3343640"/>
            <a:ext cx="430982" cy="10209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사용자 자주하는 질문 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37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8950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1924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147" name="Picture 3" descr="C:\Users\mrhi6\Desktop\발표자료\가입유형선택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53" y="1432942"/>
            <a:ext cx="4615066" cy="274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mrhi6\Desktop\발표자료\약관동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005" y="716693"/>
            <a:ext cx="4450079" cy="55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6147" idx="3"/>
            <a:endCxn id="6148" idx="1"/>
          </p:cNvCxnSpPr>
          <p:nvPr/>
        </p:nvCxnSpPr>
        <p:spPr>
          <a:xfrm>
            <a:off x="4807319" y="2805336"/>
            <a:ext cx="1433686" cy="6812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9" name="Picture 5" descr="C:\Users\mrhi6\Desktop\발표자료\약관동의오류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4" y="4717659"/>
            <a:ext cx="429577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>
            <a:stCxn id="6148" idx="1"/>
            <a:endCxn id="6149" idx="3"/>
          </p:cNvCxnSpPr>
          <p:nvPr/>
        </p:nvCxnSpPr>
        <p:spPr>
          <a:xfrm flipH="1">
            <a:off x="4697559" y="3486558"/>
            <a:ext cx="1543446" cy="18073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5235179" y="4053699"/>
            <a:ext cx="1449243" cy="175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체크박스에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체크가 하나라도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안되어있으면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뜨는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알림창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다시 약관동의 페이지로 이동한다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55768" y="1844590"/>
            <a:ext cx="1314273" cy="1169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회원가입 버튼을 누르면 각각의 약관동의 페이지로 이동한다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91155" y="1432942"/>
            <a:ext cx="687589" cy="205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009900" y="1412164"/>
            <a:ext cx="1314273" cy="2721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메인페이지</a:t>
            </a:r>
            <a:r>
              <a:rPr lang="ko-KR" altLang="en-US" sz="1200" dirty="0" smtClean="0">
                <a:solidFill>
                  <a:schemeClr val="tx1"/>
                </a:solidFill>
              </a:rPr>
              <a:t> 이동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807319" y="1538717"/>
            <a:ext cx="25045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회원가입 이용약관 동의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8371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049" y="716912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- 12-04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467375" y="726437"/>
            <a:ext cx="2260836" cy="1617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가입유형 선택은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Html</a:t>
            </a:r>
            <a:r>
              <a:rPr lang="ko-KR" altLang="en-US" sz="1100" dirty="0" smtClean="0">
                <a:solidFill>
                  <a:schemeClr val="tx1"/>
                </a:solidFill>
              </a:rPr>
              <a:t>만 이용한다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031" name="Picture 7" descr="C:\Users\mrhi6\Desktop\발표자료\sign_views_select_typ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726437"/>
            <a:ext cx="3924300" cy="162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8733192" y="1714500"/>
            <a:ext cx="259977" cy="2913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C:\Users\mrhi6\Desktop\발표자료\회원가입 헤더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9" y="2362670"/>
            <a:ext cx="6768716" cy="100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5654749" y="2981325"/>
            <a:ext cx="152599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066760" y="2542132"/>
            <a:ext cx="2019650" cy="868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메인페이지</a:t>
            </a:r>
            <a:r>
              <a:rPr lang="ko-KR" altLang="en-US" sz="1100" dirty="0" smtClean="0">
                <a:solidFill>
                  <a:schemeClr val="tx1"/>
                </a:solidFill>
              </a:rPr>
              <a:t> 버튼을 누르면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이동하도록 링크를 걸었다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035" name="Picture 11" descr="C:\Users\mrhi6\Desktop\발표자료\헤더 진행상황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9" y="3394194"/>
            <a:ext cx="6601176" cy="286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809625" y="3505827"/>
            <a:ext cx="695325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809625" y="4238625"/>
            <a:ext cx="695325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7342985" y="3437482"/>
            <a:ext cx="2019650" cy="868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792396" y="3447007"/>
            <a:ext cx="2608904" cy="868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배경과 글자 색을 바꾸어 현재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진행상황을 알아보기 쉽게 표시하였다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회원가입 이용약관 동의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0626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049" y="716912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- 12-04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2051" name="Picture 3" descr="C:\Users\mrhi6\Desktop\발표자료\유형선택버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9" y="1393187"/>
            <a:ext cx="8339209" cy="247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rhi6\Desktop\발표자료\sign_views_s_to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15" y="4096714"/>
            <a:ext cx="5283868" cy="215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5867979" y="2257425"/>
            <a:ext cx="308508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972131" y="1585217"/>
            <a:ext cx="1314273" cy="1169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버튼을 누르면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각각의 약관동의 페이지인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S_TOS, P_TOS,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T_TOS</a:t>
            </a:r>
            <a:r>
              <a:rPr lang="ko-KR" altLang="en-US" sz="1100" dirty="0" smtClean="0">
                <a:solidFill>
                  <a:schemeClr val="tx1"/>
                </a:solidFill>
              </a:rPr>
              <a:t>로 이동한다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2053" name="Picture 5" descr="C:\Users\mrhi6\Desktop\발표자료\sign_url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488" y="3617471"/>
            <a:ext cx="41529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>
            <a:stCxn id="38" idx="2"/>
            <a:endCxn id="2053" idx="0"/>
          </p:cNvCxnSpPr>
          <p:nvPr/>
        </p:nvCxnSpPr>
        <p:spPr>
          <a:xfrm flipH="1">
            <a:off x="8635938" y="2754726"/>
            <a:ext cx="993330" cy="8627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053" idx="1"/>
            <a:endCxn id="2052" idx="3"/>
          </p:cNvCxnSpPr>
          <p:nvPr/>
        </p:nvCxnSpPr>
        <p:spPr>
          <a:xfrm flipH="1">
            <a:off x="5436783" y="4460434"/>
            <a:ext cx="1122705" cy="7162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435917" y="5090862"/>
            <a:ext cx="1314273" cy="1169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74796" y="5334000"/>
            <a:ext cx="486935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941471" y="5500147"/>
            <a:ext cx="480268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941471" y="6048375"/>
            <a:ext cx="480268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5752365" y="5327253"/>
            <a:ext cx="4534039" cy="868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이용약관의 동의하기 체크박스를 모두 체크하였는지 확인한다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안했을</a:t>
            </a:r>
            <a:r>
              <a:rPr lang="ko-KR" altLang="en-US" sz="1100" dirty="0" smtClean="0">
                <a:solidFill>
                  <a:schemeClr val="tx1"/>
                </a:solidFill>
              </a:rPr>
              <a:t> 시 약관에 모두 동의하라는 알림을 띄우고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체크했을 시 회원가입 정보입력 페이지로 이동한다 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회원가입 이용약관 동의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6112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049" y="716912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- 12-04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435917" y="5090862"/>
            <a:ext cx="1314273" cy="1169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mrhi6\Desktop\발표자료\이동 버튼과 메시지 출력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45" y="3714750"/>
            <a:ext cx="5193879" cy="255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rhi6\Desktop\발표자료\약관동의 체크박스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8" y="1471010"/>
            <a:ext cx="7403598" cy="213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1381125" y="2371725"/>
            <a:ext cx="669397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122728" y="1386919"/>
            <a:ext cx="2582806" cy="2177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체크박스는 총 </a:t>
            </a:r>
            <a:r>
              <a:rPr lang="en-US" altLang="ko-KR" sz="1100" dirty="0" smtClean="0">
                <a:solidFill>
                  <a:schemeClr val="tx1"/>
                </a:solidFill>
              </a:rPr>
              <a:t>2</a:t>
            </a:r>
            <a:r>
              <a:rPr lang="ko-KR" altLang="en-US" sz="1100" dirty="0" smtClean="0">
                <a:solidFill>
                  <a:schemeClr val="tx1"/>
                </a:solidFill>
              </a:rPr>
              <a:t>개있고 </a:t>
            </a:r>
            <a:r>
              <a:rPr lang="en-US" altLang="ko-KR" sz="1100" dirty="0" smtClean="0">
                <a:solidFill>
                  <a:schemeClr val="tx1"/>
                </a:solidFill>
              </a:rPr>
              <a:t>name1</a:t>
            </a:r>
            <a:r>
              <a:rPr lang="ko-KR" altLang="en-US" sz="1100" dirty="0" smtClean="0">
                <a:solidFill>
                  <a:schemeClr val="tx1"/>
                </a:solidFill>
              </a:rPr>
              <a:t>과</a:t>
            </a:r>
            <a:r>
              <a:rPr lang="en-US" altLang="ko-KR" sz="1100" dirty="0" smtClean="0">
                <a:solidFill>
                  <a:schemeClr val="tx1"/>
                </a:solidFill>
              </a:rPr>
              <a:t>name2</a:t>
            </a:r>
            <a:r>
              <a:rPr lang="ko-KR" altLang="en-US" sz="1100" dirty="0" smtClean="0">
                <a:solidFill>
                  <a:schemeClr val="tx1"/>
                </a:solidFill>
              </a:rPr>
              <a:t>로 구분하였다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 Zoom</a:t>
            </a:r>
            <a:r>
              <a:rPr lang="ko-KR" altLang="en-US" sz="1100" dirty="0" smtClean="0">
                <a:solidFill>
                  <a:schemeClr val="tx1"/>
                </a:solidFill>
              </a:rPr>
              <a:t>을 이용해 체크박스와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동의안내를 강조하고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클릭하기 쉽게 바꾸었다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Overflow:scroll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을</a:t>
            </a:r>
            <a:r>
              <a:rPr lang="ko-KR" altLang="en-US" sz="1100" dirty="0" smtClean="0">
                <a:solidFill>
                  <a:schemeClr val="tx1"/>
                </a:solidFill>
              </a:rPr>
              <a:t> 이용해 약관의 내용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옆에 스크롤을 만들어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정해진 크기보다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커지는것을</a:t>
            </a:r>
            <a:r>
              <a:rPr lang="ko-KR" altLang="en-US" sz="1100" dirty="0" smtClean="0">
                <a:solidFill>
                  <a:schemeClr val="tx1"/>
                </a:solidFill>
              </a:rPr>
              <a:t> 막았다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799688" y="3086100"/>
            <a:ext cx="534209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389250" y="5619750"/>
            <a:ext cx="290464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455821" y="5054045"/>
            <a:ext cx="3002503" cy="1169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메시지를 나오게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하기위한</a:t>
            </a:r>
            <a:r>
              <a:rPr lang="ko-KR" altLang="en-US" sz="1100" dirty="0" smtClean="0">
                <a:solidFill>
                  <a:schemeClr val="tx1"/>
                </a:solidFill>
              </a:rPr>
              <a:t> 스크립트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회원가입 이용약관 동의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07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한쪽 모서리가 둥근 사각형 50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- 12-04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7170" name="Picture 2" descr="C:\Users\mrhi6\Desktop\발표자료\회원가입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" y="1504950"/>
            <a:ext cx="2541694" cy="416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01778" y="5229225"/>
            <a:ext cx="512597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4" name="Picture 6" descr="C:\Users\mrhi6\Desktop\발표자료\이메일인증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272" y="3219808"/>
            <a:ext cx="4341222" cy="266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mrhi6\Desktop\발표자료\캡처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20" y="5229225"/>
            <a:ext cx="552894" cy="25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mrhi6\Desktop\발표자료\계정활성화이메일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304" y="1129150"/>
            <a:ext cx="3852862" cy="175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7896625" y="3937119"/>
            <a:ext cx="1449243" cy="175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로그인 버튼을 누르면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로그인페이지로</a:t>
            </a:r>
            <a:r>
              <a:rPr lang="ko-KR" altLang="en-US" sz="1100" dirty="0" smtClean="0">
                <a:solidFill>
                  <a:schemeClr val="tx1"/>
                </a:solidFill>
              </a:rPr>
              <a:t> 이동한다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 </a:t>
            </a:r>
            <a:r>
              <a:rPr lang="ko-KR" altLang="en-US" sz="1100" dirty="0" smtClean="0">
                <a:solidFill>
                  <a:schemeClr val="tx1"/>
                </a:solidFill>
              </a:rPr>
              <a:t>계정 활성화가 되기 전까지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회원가입한</a:t>
            </a:r>
            <a:r>
              <a:rPr lang="ko-KR" altLang="en-US" sz="1100" dirty="0" smtClean="0">
                <a:solidFill>
                  <a:schemeClr val="tx1"/>
                </a:solidFill>
              </a:rPr>
              <a:t> 계정은 사용이 불가능하다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551316" y="1291699"/>
            <a:ext cx="1945071" cy="175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링크를 클릭하면 로그인 페이지를 하나 열면서 계정이 활성화 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8146" y="5617589"/>
            <a:ext cx="3457553" cy="545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모든 정보를 올바르게 입력하고 회원가입 버튼을 누르면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이메일로</a:t>
            </a:r>
            <a:r>
              <a:rPr lang="ko-KR" altLang="en-US" sz="1100" dirty="0" smtClean="0">
                <a:solidFill>
                  <a:schemeClr val="tx1"/>
                </a:solidFill>
              </a:rPr>
              <a:t> 계정 활성화 확인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이메일을</a:t>
            </a:r>
            <a:r>
              <a:rPr lang="ko-KR" altLang="en-US" sz="1100" dirty="0" smtClean="0">
                <a:solidFill>
                  <a:schemeClr val="tx1"/>
                </a:solidFill>
              </a:rPr>
              <a:t> 보내고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이메일</a:t>
            </a:r>
            <a:r>
              <a:rPr lang="ko-KR" altLang="en-US" sz="1100" dirty="0" smtClean="0">
                <a:solidFill>
                  <a:schemeClr val="tx1"/>
                </a:solidFill>
              </a:rPr>
              <a:t> 인증 페이지로 이동한다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924396" y="2486025"/>
            <a:ext cx="33431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7267575" y="2238375"/>
            <a:ext cx="226591" cy="2476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170" idx="3"/>
          </p:cNvCxnSpPr>
          <p:nvPr/>
        </p:nvCxnSpPr>
        <p:spPr>
          <a:xfrm flipV="1">
            <a:off x="2713143" y="3219809"/>
            <a:ext cx="591129" cy="3653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7173" idx="3"/>
            <a:endCxn id="7174" idx="3"/>
          </p:cNvCxnSpPr>
          <p:nvPr/>
        </p:nvCxnSpPr>
        <p:spPr>
          <a:xfrm flipV="1">
            <a:off x="5712714" y="4552557"/>
            <a:ext cx="1932780" cy="8063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회원가입 </a:t>
            </a:r>
            <a:r>
              <a:rPr lang="ko-KR" altLang="en-US" b="1" i="1" dirty="0" err="1">
                <a:solidFill>
                  <a:prstClr val="white"/>
                </a:solidFill>
              </a:rPr>
              <a:t>이메일</a:t>
            </a:r>
            <a:r>
              <a:rPr lang="ko-KR" altLang="en-US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smtClean="0">
                <a:solidFill>
                  <a:prstClr val="white"/>
                </a:solidFill>
              </a:rPr>
              <a:t>인증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6270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prstClr val="white"/>
                </a:solidFill>
              </a:rPr>
              <a:t>Usecase</a:t>
            </a:r>
            <a:r>
              <a:rPr lang="en-US" altLang="ko-KR" dirty="0" smtClean="0">
                <a:solidFill>
                  <a:prstClr val="white"/>
                </a:solidFill>
              </a:rPr>
              <a:t> Diagram(</a:t>
            </a:r>
            <a:r>
              <a:rPr lang="ko-KR" altLang="en-US" dirty="0" smtClean="0">
                <a:solidFill>
                  <a:prstClr val="white"/>
                </a:solidFill>
              </a:rPr>
              <a:t>사용자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34109" y="332392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14" y="1303333"/>
            <a:ext cx="9978881" cy="468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673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049" y="707387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098" name="Picture 2" descr="C:\Users\mrhi6\Desktop\발표자료\이메일 활성화 메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883" y="4524154"/>
            <a:ext cx="4104401" cy="118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mrhi6\Desktop\발표자료\계정활성화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9" y="1733445"/>
            <a:ext cx="4925360" cy="40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C:\Users\mrhi6\Desktop\발표자료\toke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883" y="2484182"/>
            <a:ext cx="4927466" cy="137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723488" y="1857375"/>
            <a:ext cx="242945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5086269" y="1736088"/>
            <a:ext cx="2800431" cy="321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계정이 생성되면서 비활성화한다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103355" y="3160572"/>
            <a:ext cx="4371528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474883" y="5714917"/>
            <a:ext cx="4104401" cy="502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메시지에 계정 활성화 토큰과 정보를 담아서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입력받은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username(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이메일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r>
              <a:rPr lang="ko-KR" altLang="en-US" sz="1400" dirty="0" smtClean="0">
                <a:solidFill>
                  <a:schemeClr val="tx1"/>
                </a:solidFill>
              </a:rPr>
              <a:t>로 보내준다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857375" y="3854245"/>
            <a:ext cx="3617508" cy="12700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454724" y="3873550"/>
            <a:ext cx="4927466" cy="379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계정 활성화 토큰을 만든다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2" name="꺾인 연결선 21"/>
          <p:cNvCxnSpPr>
            <a:stCxn id="37" idx="3"/>
            <a:endCxn id="4098" idx="3"/>
          </p:cNvCxnSpPr>
          <p:nvPr/>
        </p:nvCxnSpPr>
        <p:spPr>
          <a:xfrm flipH="1">
            <a:off x="9579284" y="3174104"/>
            <a:ext cx="823065" cy="1940669"/>
          </a:xfrm>
          <a:prstGeom prst="bentConnector3">
            <a:avLst>
              <a:gd name="adj1" fmla="val -2777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152049" y="5734705"/>
            <a:ext cx="4926083" cy="5233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이메일을</a:t>
            </a:r>
            <a:r>
              <a:rPr lang="ko-KR" altLang="en-US" sz="1400" dirty="0" smtClean="0">
                <a:solidFill>
                  <a:schemeClr val="tx1"/>
                </a:solidFill>
              </a:rPr>
              <a:t> 보낸 후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이메일</a:t>
            </a:r>
            <a:r>
              <a:rPr lang="ko-KR" altLang="en-US" sz="1400" dirty="0" smtClean="0">
                <a:solidFill>
                  <a:schemeClr val="tx1"/>
                </a:solidFill>
              </a:rPr>
              <a:t> 인증 페이지로 이동한다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회원가입 </a:t>
            </a:r>
            <a:r>
              <a:rPr lang="ko-KR" altLang="en-US" b="1" i="1" dirty="0" err="1">
                <a:solidFill>
                  <a:prstClr val="white"/>
                </a:solidFill>
              </a:rPr>
              <a:t>이메일</a:t>
            </a:r>
            <a:r>
              <a:rPr lang="ko-KR" altLang="en-US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smtClean="0">
                <a:solidFill>
                  <a:prstClr val="white"/>
                </a:solidFill>
              </a:rPr>
              <a:t>인증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3887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049" y="716912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099" name="Picture 3" descr="C:\Users\mrhi6\Desktop\발표자료\로그인 금지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74" y="3459456"/>
            <a:ext cx="5943951" cy="279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mrhi6\Desktop\발표자료\sign_up_url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9" y="1726563"/>
            <a:ext cx="5943951" cy="121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1406009" y="2647950"/>
            <a:ext cx="568742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2225094" y="4829474"/>
            <a:ext cx="482190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7046996" y="2372325"/>
            <a:ext cx="2192253" cy="1942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044107" y="3979776"/>
            <a:ext cx="3154279" cy="175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이메일로</a:t>
            </a:r>
            <a:r>
              <a:rPr lang="ko-KR" altLang="en-US" sz="1400" dirty="0" smtClean="0">
                <a:solidFill>
                  <a:schemeClr val="tx1"/>
                </a:solidFill>
              </a:rPr>
              <a:t> 간 링크를 눌러서 활성화가 되지 않으면 로그인 할 수 없다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050752" y="1769677"/>
            <a:ext cx="2706604" cy="1756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계정 활성화 확인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회원가입 </a:t>
            </a:r>
            <a:r>
              <a:rPr lang="ko-KR" altLang="en-US" b="1" i="1" dirty="0" err="1">
                <a:solidFill>
                  <a:prstClr val="white"/>
                </a:solidFill>
              </a:rPr>
              <a:t>이메일</a:t>
            </a:r>
            <a:r>
              <a:rPr lang="ko-KR" altLang="en-US" b="1" i="1" dirty="0">
                <a:solidFill>
                  <a:prstClr val="white"/>
                </a:solidFill>
              </a:rPr>
              <a:t> </a:t>
            </a:r>
            <a:r>
              <a:rPr lang="ko-KR" altLang="en-US" b="1" i="1" dirty="0" smtClean="0">
                <a:solidFill>
                  <a:prstClr val="white"/>
                </a:solidFill>
              </a:rPr>
              <a:t>인증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2126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049" y="707387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4098" name="Picture 2" descr="C:\Users\mrhi6\Desktop\발표자료\발표자료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38" y="1460001"/>
            <a:ext cx="5473066" cy="42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mrhi6\Desktop\발표자료\캡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59" y="1831690"/>
            <a:ext cx="1352519" cy="28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3989742" y="1972473"/>
            <a:ext cx="25997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C:\Users\mrhi6\Desktop\발표자료\아이디 찾음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203" y="3990421"/>
            <a:ext cx="2886387" cy="82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mrhi6\Desktop\발표자료\아이디가 없음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860" y="2416317"/>
            <a:ext cx="2848205" cy="81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3015828" y="4353472"/>
            <a:ext cx="651297" cy="267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16706" y="5476875"/>
            <a:ext cx="69144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>
            <a:stCxn id="42" idx="3"/>
            <a:endCxn id="4100" idx="1"/>
          </p:cNvCxnSpPr>
          <p:nvPr/>
        </p:nvCxnSpPr>
        <p:spPr>
          <a:xfrm flipV="1">
            <a:off x="3667125" y="4400958"/>
            <a:ext cx="2039078" cy="862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4101" idx="1"/>
          </p:cNvCxnSpPr>
          <p:nvPr/>
        </p:nvCxnSpPr>
        <p:spPr>
          <a:xfrm flipV="1">
            <a:off x="3667125" y="2825437"/>
            <a:ext cx="2067735" cy="16617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설명선 1 48"/>
          <p:cNvSpPr/>
          <p:nvPr/>
        </p:nvSpPr>
        <p:spPr>
          <a:xfrm>
            <a:off x="2312894" y="4630518"/>
            <a:ext cx="702934" cy="398682"/>
          </a:xfrm>
          <a:prstGeom prst="borderCallout1">
            <a:avLst>
              <a:gd name="adj1" fmla="val 99980"/>
              <a:gd name="adj2" fmla="val 53999"/>
              <a:gd name="adj3" fmla="val 234345"/>
              <a:gd name="adj4" fmla="val 1857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설명선 1 49"/>
          <p:cNvSpPr/>
          <p:nvPr/>
        </p:nvSpPr>
        <p:spPr>
          <a:xfrm>
            <a:off x="3015828" y="4630518"/>
            <a:ext cx="651297" cy="398681"/>
          </a:xfrm>
          <a:prstGeom prst="borderCallout1">
            <a:avLst>
              <a:gd name="adj1" fmla="val 99980"/>
              <a:gd name="adj2" fmla="val 47241"/>
              <a:gd name="adj3" fmla="val 229567"/>
              <a:gd name="adj4" fmla="val 640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설명선 1 50"/>
          <p:cNvSpPr/>
          <p:nvPr/>
        </p:nvSpPr>
        <p:spPr>
          <a:xfrm>
            <a:off x="3667125" y="4630518"/>
            <a:ext cx="677034" cy="398682"/>
          </a:xfrm>
          <a:prstGeom prst="borderCallout1">
            <a:avLst>
              <a:gd name="adj1" fmla="val 104758"/>
              <a:gd name="adj2" fmla="val 50756"/>
              <a:gd name="adj3" fmla="val 229567"/>
              <a:gd name="adj4" fmla="val 11220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706203" y="4840068"/>
            <a:ext cx="2876862" cy="482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확인버튼 누를 시 로그인 페이지로 이동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720531" y="3191815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확인버튼 누를 시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이메일찾기로</a:t>
            </a:r>
            <a:r>
              <a:rPr lang="ko-KR" altLang="en-US" sz="1100" dirty="0" smtClean="0">
                <a:solidFill>
                  <a:schemeClr val="tx1"/>
                </a:solidFill>
              </a:rPr>
              <a:t> 돌아옴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922095" y="5593895"/>
            <a:ext cx="2876862" cy="3565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각각 연결된 로그인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가입유형 선택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비밀번호찾기로</a:t>
            </a:r>
            <a:r>
              <a:rPr lang="ko-KR" altLang="en-US" sz="1000" dirty="0" smtClean="0">
                <a:solidFill>
                  <a:schemeClr val="tx1"/>
                </a:solidFill>
              </a:rPr>
              <a:t> 이동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>
                <a:solidFill>
                  <a:prstClr val="white"/>
                </a:solidFill>
              </a:rPr>
              <a:t>이메일</a:t>
            </a:r>
            <a:r>
              <a:rPr lang="ko-KR" altLang="en-US" b="1" i="1" dirty="0">
                <a:solidFill>
                  <a:prstClr val="white"/>
                </a:solidFill>
              </a:rPr>
              <a:t> 찾기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7638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049" y="716912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mrhi6\Desktop\발표자료\아이디찾기 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541" y="1396991"/>
            <a:ext cx="5178011" cy="215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mrhi6\Desktop\발표자료\아이디찾기 입력과 버튼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3" y="3549520"/>
            <a:ext cx="10567313" cy="227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152473" y="5848350"/>
            <a:ext cx="10567313" cy="40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휴대폰 번호와 이름을 폼으로 받아서 </a:t>
            </a:r>
            <a:r>
              <a:rPr lang="en-US" altLang="ko-KR" sz="1400" dirty="0" smtClean="0">
                <a:solidFill>
                  <a:schemeClr val="tx1"/>
                </a:solidFill>
              </a:rPr>
              <a:t>submit</a:t>
            </a:r>
            <a:r>
              <a:rPr lang="ko-KR" altLang="en-US" sz="1400" dirty="0" smtClean="0">
                <a:solidFill>
                  <a:schemeClr val="tx1"/>
                </a:solidFill>
              </a:rPr>
              <a:t>버튼으로 정보를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C_find</a:t>
            </a:r>
            <a:r>
              <a:rPr lang="ko-KR" altLang="en-US" sz="1400" dirty="0" smtClean="0">
                <a:solidFill>
                  <a:schemeClr val="tx1"/>
                </a:solidFill>
              </a:rPr>
              <a:t>로 보낸다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974552" y="1797396"/>
            <a:ext cx="2706604" cy="1277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이메일을</a:t>
            </a:r>
            <a:r>
              <a:rPr lang="ko-KR" altLang="en-US" sz="1400" dirty="0" smtClean="0">
                <a:solidFill>
                  <a:schemeClr val="tx1"/>
                </a:solidFill>
              </a:rPr>
              <a:t> 찾을 때 필요한 건 이름과 전화번호다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>
                <a:solidFill>
                  <a:prstClr val="white"/>
                </a:solidFill>
              </a:rPr>
              <a:t>이메일</a:t>
            </a:r>
            <a:r>
              <a:rPr lang="ko-KR" altLang="en-US" b="1" i="1" dirty="0">
                <a:solidFill>
                  <a:prstClr val="white"/>
                </a:solidFill>
              </a:rPr>
              <a:t> 찾기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742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048" y="705061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123" name="Picture 3" descr="C:\Users\mrhi6\Desktop\발표자료\아이디찾기 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9" y="1691540"/>
            <a:ext cx="8949318" cy="336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24157" y="2066925"/>
            <a:ext cx="2247238" cy="7048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152049" y="5323585"/>
            <a:ext cx="1991076" cy="911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이름과 휴대폰번호를 받고 유효한 형태인지 확인한다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8621" y="3137746"/>
            <a:ext cx="3628087" cy="164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461164" y="5329913"/>
            <a:ext cx="2974751" cy="908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데이터베이스의 소비자 테이블에서 이름과 핸드폰 번호가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일치하는 객체를 찾는다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95850" y="3477095"/>
            <a:ext cx="1131435" cy="209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027285" y="3686175"/>
            <a:ext cx="3211965" cy="1333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9091842" y="2809875"/>
            <a:ext cx="1618770" cy="1847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정보가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일치하는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사람이 있으면 </a:t>
            </a:r>
            <a:r>
              <a:rPr lang="en-US" altLang="ko-KR" sz="1400" dirty="0" smtClean="0">
                <a:solidFill>
                  <a:schemeClr val="tx1"/>
                </a:solidFill>
              </a:rPr>
              <a:t>alert</a:t>
            </a:r>
            <a:r>
              <a:rPr lang="ko-KR" altLang="en-US" sz="1400" dirty="0" smtClean="0">
                <a:solidFill>
                  <a:schemeClr val="tx1"/>
                </a:solidFill>
              </a:rPr>
              <a:t>창을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이용해서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알려주고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로그인 페이지로 이동시킨다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837030" y="3676650"/>
            <a:ext cx="240222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3" idx="1"/>
            <a:endCxn id="37" idx="0"/>
          </p:cNvCxnSpPr>
          <p:nvPr/>
        </p:nvCxnSpPr>
        <p:spPr>
          <a:xfrm rot="10800000" flipH="1" flipV="1">
            <a:off x="524157" y="2419349"/>
            <a:ext cx="623430" cy="2904235"/>
          </a:xfrm>
          <a:prstGeom prst="bentConnector4">
            <a:avLst>
              <a:gd name="adj1" fmla="val -36668"/>
              <a:gd name="adj2" fmla="val 5606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5" idx="2"/>
            <a:endCxn id="38" idx="0"/>
          </p:cNvCxnSpPr>
          <p:nvPr/>
        </p:nvCxnSpPr>
        <p:spPr>
          <a:xfrm rot="16200000" flipH="1">
            <a:off x="2366580" y="3747953"/>
            <a:ext cx="2028044" cy="113587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err="1">
                <a:solidFill>
                  <a:prstClr val="white"/>
                </a:solidFill>
              </a:rPr>
              <a:t>이메일</a:t>
            </a:r>
            <a:r>
              <a:rPr lang="ko-KR" altLang="en-US" b="1" i="1" dirty="0">
                <a:solidFill>
                  <a:prstClr val="white"/>
                </a:solidFill>
              </a:rPr>
              <a:t> 찾기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4494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4153" y="722065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7" name="Picture 5" descr="C:\Users\mrhi6\Desktop\발표자료\아이디가 없음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96" y="1435698"/>
            <a:ext cx="2848205" cy="81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mrhi6\Desktop\발표자료\비밀번호찾기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422014"/>
            <a:ext cx="5284384" cy="346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mrhi6\Desktop\발표자료\인증메일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88" y="4886325"/>
            <a:ext cx="2483412" cy="13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mrhi6\Desktop\발표자료\인증번호입력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521" y="2435472"/>
            <a:ext cx="3919267" cy="199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446452" y="3629025"/>
            <a:ext cx="772998" cy="276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3"/>
            <a:endCxn id="37" idx="1"/>
          </p:cNvCxnSpPr>
          <p:nvPr/>
        </p:nvCxnSpPr>
        <p:spPr>
          <a:xfrm flipV="1">
            <a:off x="3219450" y="1844818"/>
            <a:ext cx="2563346" cy="19224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5674183" y="2253937"/>
            <a:ext cx="2837289" cy="2677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가입된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이메일이</a:t>
            </a:r>
            <a:r>
              <a:rPr lang="ko-KR" altLang="en-US" sz="1100" dirty="0" smtClean="0">
                <a:solidFill>
                  <a:schemeClr val="tx1"/>
                </a:solidFill>
              </a:rPr>
              <a:t> 없을 시 나타나는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알림창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endCxn id="5125" idx="1"/>
          </p:cNvCxnSpPr>
          <p:nvPr/>
        </p:nvCxnSpPr>
        <p:spPr>
          <a:xfrm flipV="1">
            <a:off x="3228982" y="3435158"/>
            <a:ext cx="2242539" cy="3226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471521" y="4225155"/>
            <a:ext cx="4882154" cy="2677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해당하는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이메일이</a:t>
            </a:r>
            <a:r>
              <a:rPr lang="ko-KR" altLang="en-US" sz="1100" dirty="0" smtClean="0">
                <a:solidFill>
                  <a:schemeClr val="tx1"/>
                </a:solidFill>
              </a:rPr>
              <a:t> 있을 시 바로 페이지가 이동하며 인증메일을 보낸다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074192" y="5727315"/>
            <a:ext cx="3113272" cy="477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인증번호를 틀리게 입력하면 나오는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알림창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확인버튼 클릭 시 다시 인증번호 입력페이지로 이동한다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126" name="Picture 6" descr="C:\Users\mrhi6\Desktop\발표자료\인증번호 틀림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7" y="4958967"/>
            <a:ext cx="2628893" cy="73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mrhi6\Desktop\발표자료\인증성공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018" y="4823941"/>
            <a:ext cx="3025501" cy="83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7611312" y="5701530"/>
            <a:ext cx="3113272" cy="477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인증 성공 시 바로 인증번호를 임시비밀번호로 설정하며 확인버튼 클릭 시 로그인 페이지로 이동한다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비밀번호 찾기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cxnSp>
        <p:nvCxnSpPr>
          <p:cNvPr id="16" name="직선 화살표 연결선 15"/>
          <p:cNvCxnSpPr>
            <a:endCxn id="5124" idx="3"/>
          </p:cNvCxnSpPr>
          <p:nvPr/>
        </p:nvCxnSpPr>
        <p:spPr>
          <a:xfrm flipH="1">
            <a:off x="3543300" y="4359013"/>
            <a:ext cx="2061571" cy="12150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77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5600" y="716912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6146" name="Picture 2" descr="C:\Users\mrhi6\Desktop\발표자료\캡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00" y="1402712"/>
            <a:ext cx="947755" cy="25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rhi6\Desktop\발표자료\캡처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60" y="3368380"/>
            <a:ext cx="838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mrhi6\Desktop\발표자료\캡처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60" y="4929188"/>
            <a:ext cx="89535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mrhi6\Desktop\발표자료\비밀번호찾기 페이지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00" y="3596980"/>
            <a:ext cx="7350163" cy="133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mrhi6\Desktop\발표자료\비밀번호 찾기 인증번호 입력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00" y="1659887"/>
            <a:ext cx="6983329" cy="170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5867979" y="3320755"/>
            <a:ext cx="208539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7953375" y="1021712"/>
            <a:ext cx="2424964" cy="3183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하나의</a:t>
            </a:r>
            <a:r>
              <a:rPr lang="en-US" altLang="ko-KR" sz="1100" dirty="0" smtClean="0">
                <a:solidFill>
                  <a:schemeClr val="tx1"/>
                </a:solidFill>
              </a:rPr>
              <a:t> html</a:t>
            </a:r>
            <a:r>
              <a:rPr lang="ko-KR" altLang="en-US" sz="1100" dirty="0" smtClean="0">
                <a:solidFill>
                  <a:schemeClr val="tx1"/>
                </a:solidFill>
              </a:rPr>
              <a:t>에서 두 개의 페이지를 보여주기 위해 사용했다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Info</a:t>
            </a:r>
            <a:r>
              <a:rPr lang="ko-KR" altLang="en-US" sz="1100" dirty="0" smtClean="0">
                <a:solidFill>
                  <a:schemeClr val="tx1"/>
                </a:solidFill>
              </a:rPr>
              <a:t>값을 받으면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위의 </a:t>
            </a:r>
            <a:r>
              <a:rPr lang="en-US" altLang="ko-KR" sz="1100" dirty="0" smtClean="0">
                <a:solidFill>
                  <a:schemeClr val="tx1"/>
                </a:solidFill>
              </a:rPr>
              <a:t>html</a:t>
            </a:r>
            <a:r>
              <a:rPr lang="ko-KR" altLang="en-US" sz="1100" dirty="0" smtClean="0">
                <a:solidFill>
                  <a:schemeClr val="tx1"/>
                </a:solidFill>
              </a:rPr>
              <a:t>이 보여진다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views</a:t>
            </a:r>
            <a:r>
              <a:rPr lang="ko-KR" altLang="en-US" sz="1100" dirty="0" smtClean="0">
                <a:solidFill>
                  <a:schemeClr val="tx1"/>
                </a:solidFill>
              </a:rPr>
              <a:t>에서 버튼의 값을 확인하고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알맞은 기능을 하도록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버튼에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과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의 값을 부여했다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103355" y="1528789"/>
            <a:ext cx="695479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958678" y="2905124"/>
            <a:ext cx="889518" cy="1809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5600" y="5419726"/>
            <a:ext cx="1806836" cy="785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인증번호를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input_auth_num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으로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받</a:t>
            </a:r>
            <a:r>
              <a:rPr lang="ko-KR" altLang="en-US" sz="1400" dirty="0" smtClean="0">
                <a:solidFill>
                  <a:schemeClr val="tx1"/>
                </a:solidFill>
              </a:rPr>
              <a:t>는다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5427" y="3991340"/>
            <a:ext cx="1188379" cy="428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839621" y="4943476"/>
            <a:ext cx="1755242" cy="785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비밀번호 찾기에 필요한 정보는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이메일</a:t>
            </a:r>
            <a:r>
              <a:rPr lang="ko-KR" altLang="en-US" sz="1400" dirty="0" smtClean="0">
                <a:solidFill>
                  <a:schemeClr val="tx1"/>
                </a:solidFill>
              </a:rPr>
              <a:t> 단 하나다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152" name="Picture 8" descr="C:\Users\mrhi6\Desktop\발표자료\비밀번호찾기 폼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038" y="4764335"/>
            <a:ext cx="4113340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10" idx="3"/>
            <a:endCxn id="6152" idx="0"/>
          </p:cNvCxnSpPr>
          <p:nvPr/>
        </p:nvCxnSpPr>
        <p:spPr>
          <a:xfrm>
            <a:off x="1353806" y="4205470"/>
            <a:ext cx="7308902" cy="5588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8" idx="2"/>
            <a:endCxn id="9" idx="3"/>
          </p:cNvCxnSpPr>
          <p:nvPr/>
        </p:nvCxnSpPr>
        <p:spPr>
          <a:xfrm rot="5400000">
            <a:off x="1319636" y="3728900"/>
            <a:ext cx="2726602" cy="144100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비밀번호 찾기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734691" y="37906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44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049" y="716912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7174" name="Picture 6" descr="C:\Users\mrhi6\Desktop\발표자료\pw_find_views 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9" y="1395749"/>
            <a:ext cx="5160510" cy="486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998621" y="1524000"/>
            <a:ext cx="59221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866775" y="2152650"/>
            <a:ext cx="605398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3122638" y="2529724"/>
            <a:ext cx="379812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95325" y="2809876"/>
            <a:ext cx="3008250" cy="595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93755" y="4962525"/>
            <a:ext cx="2818989" cy="923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934200" y="1297937"/>
            <a:ext cx="2424964" cy="464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</a:t>
            </a:r>
            <a:r>
              <a:rPr lang="ko-KR" altLang="en-US" sz="1100" dirty="0" smtClean="0">
                <a:solidFill>
                  <a:schemeClr val="tx1"/>
                </a:solidFill>
              </a:rPr>
              <a:t>의 값을 가진 버튼을 눌렀을 때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실행한다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38018" y="6096000"/>
            <a:ext cx="568742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6362700" y="5695950"/>
            <a:ext cx="2424964" cy="565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Info</a:t>
            </a:r>
            <a:r>
              <a:rPr lang="ko-KR" altLang="en-US" sz="1100" dirty="0" smtClean="0">
                <a:solidFill>
                  <a:schemeClr val="tx1"/>
                </a:solidFill>
              </a:rPr>
              <a:t>값을 </a:t>
            </a:r>
            <a:r>
              <a:rPr lang="en-US" altLang="ko-KR" sz="1100" dirty="0" smtClean="0">
                <a:solidFill>
                  <a:schemeClr val="tx1"/>
                </a:solidFill>
              </a:rPr>
              <a:t>html</a:t>
            </a:r>
            <a:r>
              <a:rPr lang="ko-KR" altLang="en-US" sz="1100" dirty="0" smtClean="0">
                <a:solidFill>
                  <a:schemeClr val="tx1"/>
                </a:solidFill>
              </a:rPr>
              <a:t>에 보내서 조건에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 맞는 페이지를 보여준다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624496" y="1882456"/>
            <a:ext cx="3186254" cy="464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조건에 맞는 객체를 </a:t>
            </a:r>
            <a:r>
              <a:rPr lang="en-US" altLang="ko-KR" sz="1100" dirty="0" smtClean="0">
                <a:solidFill>
                  <a:schemeClr val="tx1"/>
                </a:solidFill>
              </a:rPr>
              <a:t>user</a:t>
            </a:r>
            <a:r>
              <a:rPr lang="ko-KR" altLang="en-US" sz="1100" dirty="0" smtClean="0">
                <a:solidFill>
                  <a:schemeClr val="tx1"/>
                </a:solidFill>
              </a:rPr>
              <a:t>에서 찾는다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815768" y="2308140"/>
            <a:ext cx="3186254" cy="464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없는 경우는 회원가입이 되어있지 않은 것이기 때문에 알림을 띄운다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9" name="직선 화살표 연결선 18"/>
          <p:cNvCxnSpPr>
            <a:stCxn id="10" idx="3"/>
          </p:cNvCxnSpPr>
          <p:nvPr/>
        </p:nvCxnSpPr>
        <p:spPr>
          <a:xfrm>
            <a:off x="3703575" y="3107532"/>
            <a:ext cx="284472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6658330" y="2875438"/>
            <a:ext cx="3186254" cy="464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찾을 경우 인증번호를 생성해서 데이터베이스에 저장한다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089771" y="5168581"/>
            <a:ext cx="3186254" cy="464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Semd_mail</a:t>
            </a:r>
            <a:r>
              <a:rPr lang="ko-KR" altLang="en-US" sz="1100" dirty="0" smtClean="0">
                <a:solidFill>
                  <a:schemeClr val="tx1"/>
                </a:solidFill>
              </a:rPr>
              <a:t>함수를 써서 인증번호를 보낸다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21" name="직선 화살표 연결선 20"/>
          <p:cNvCxnSpPr>
            <a:stCxn id="11" idx="3"/>
          </p:cNvCxnSpPr>
          <p:nvPr/>
        </p:nvCxnSpPr>
        <p:spPr>
          <a:xfrm flipV="1">
            <a:off x="3312744" y="5400676"/>
            <a:ext cx="2754681" cy="238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 descr="C:\Users\mrhi6\Desktop\발표자료\이메일 인증번호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135" y="4143375"/>
            <a:ext cx="5531975" cy="10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10734109" y="3787024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734109" y="1813909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90779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734109" y="3787024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049" y="716912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8194" name="Picture 2" descr="C:\Users\mrhi6\Desktop\발표자료\pw_find_views 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4" y="1427410"/>
            <a:ext cx="5116931" cy="482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904874" y="1790700"/>
            <a:ext cx="570547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610350" y="1549081"/>
            <a:ext cx="3186254" cy="464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버튼이 </a:t>
            </a:r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r>
              <a:rPr lang="ko-KR" altLang="en-US" sz="1200" dirty="0" smtClean="0">
                <a:solidFill>
                  <a:schemeClr val="tx1"/>
                </a:solidFill>
              </a:rPr>
              <a:t>의 값이면 실행된다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655757" y="2286000"/>
            <a:ext cx="495459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610350" y="2072956"/>
            <a:ext cx="3186254" cy="464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저장된 인증번호와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입력받은</a:t>
            </a:r>
            <a:r>
              <a:rPr lang="ko-KR" altLang="en-US" sz="1200" dirty="0" smtClean="0">
                <a:solidFill>
                  <a:schemeClr val="tx1"/>
                </a:solidFill>
              </a:rPr>
              <a:t> 번호를 비교한다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363332" y="2893872"/>
            <a:ext cx="530416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667500" y="2577780"/>
            <a:ext cx="3186254" cy="889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인증번호가 맞았으면 유저테이블의 비밀번호를 인증번호로 저장한다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그리고 인증번호는 초기화한다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363332" y="3219450"/>
            <a:ext cx="530416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734109" y="1813909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367082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049" y="716912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34109" y="3787024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</a:t>
            </a:r>
            <a:r>
              <a:rPr lang="en-US" altLang="ko-KR" sz="1200" dirty="0">
                <a:solidFill>
                  <a:prstClr val="white"/>
                </a:solidFill>
              </a:rPr>
              <a:t>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김찬중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317828" y="5034780"/>
            <a:ext cx="2876862" cy="408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218" name="Picture 2" descr="C:\Users\mrhi6\Desktop\발표자료\send_ma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397766"/>
            <a:ext cx="5236548" cy="48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998621" y="5467350"/>
            <a:ext cx="605213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998621" y="6180442"/>
            <a:ext cx="605213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180741" y="5238888"/>
            <a:ext cx="2925284" cy="941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8</a:t>
            </a:r>
            <a:r>
              <a:rPr lang="ko-KR" altLang="en-US" sz="1200" dirty="0" smtClean="0">
                <a:solidFill>
                  <a:schemeClr val="tx1"/>
                </a:solidFill>
              </a:rPr>
              <a:t>자리의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랜덤한</a:t>
            </a:r>
            <a:r>
              <a:rPr lang="ko-KR" altLang="en-US" sz="1200" dirty="0" smtClean="0">
                <a:solidFill>
                  <a:schemeClr val="tx1"/>
                </a:solidFill>
              </a:rPr>
              <a:t> 배열을 만들고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auth_num</a:t>
            </a:r>
            <a:r>
              <a:rPr lang="ko-KR" altLang="en-US" sz="1200" dirty="0" smtClean="0">
                <a:solidFill>
                  <a:schemeClr val="tx1"/>
                </a:solidFill>
              </a:rPr>
              <a:t>으로 저장한다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9219" name="Picture 3" descr="C:\Users\mrhi6\Desktop\발표자료\콘피그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373" y="716912"/>
            <a:ext cx="4597413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6096000" y="2724150"/>
            <a:ext cx="4597413" cy="628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시크릿</a:t>
            </a:r>
            <a:r>
              <a:rPr lang="ko-KR" altLang="en-US" sz="1200" dirty="0" smtClean="0">
                <a:solidFill>
                  <a:schemeClr val="tx1"/>
                </a:solidFill>
              </a:rPr>
              <a:t> 키를 따로 저장하며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이메일</a:t>
            </a:r>
            <a:r>
              <a:rPr lang="ko-KR" altLang="en-US" sz="1200" dirty="0" smtClean="0">
                <a:solidFill>
                  <a:schemeClr val="tx1"/>
                </a:solidFill>
              </a:rPr>
              <a:t> 호스트의 정보를 입력한다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이메일은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smtp</a:t>
            </a:r>
            <a:r>
              <a:rPr lang="ko-KR" altLang="en-US" sz="1200" dirty="0" smtClean="0">
                <a:solidFill>
                  <a:schemeClr val="tx1"/>
                </a:solidFill>
              </a:rPr>
              <a:t>를 이용했다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3276696" y="4733925"/>
            <a:ext cx="7410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설정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7207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개체 관계도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34109" y="332392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3" y="1358763"/>
            <a:ext cx="10071769" cy="473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58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67" y="1600360"/>
            <a:ext cx="10058400" cy="3581809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45883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유</a:t>
            </a:r>
            <a:r>
              <a:rPr lang="ko-KR" altLang="en-US" dirty="0">
                <a:solidFill>
                  <a:prstClr val="white"/>
                </a:solidFill>
              </a:rPr>
              <a:t>저</a:t>
            </a:r>
            <a:r>
              <a:rPr lang="en-US" altLang="ko-KR" dirty="0" smtClean="0">
                <a:solidFill>
                  <a:prstClr val="white"/>
                </a:solidFill>
              </a:rPr>
              <a:t>(forms.py)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16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70" y="1499816"/>
            <a:ext cx="5610350" cy="438014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45883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유저 유효성 검사</a:t>
            </a:r>
            <a:r>
              <a:rPr lang="en-US" altLang="ko-KR" dirty="0" smtClean="0">
                <a:solidFill>
                  <a:prstClr val="white"/>
                </a:solidFill>
              </a:rPr>
              <a:t>(forms.py)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8146" y="2952750"/>
            <a:ext cx="47362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08146" y="3777499"/>
            <a:ext cx="50136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98621" y="4607948"/>
            <a:ext cx="473623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021806" y="3257901"/>
            <a:ext cx="102894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50752" y="3067050"/>
            <a:ext cx="32356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비밀번호 일치 여부확인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21581" y="3915998"/>
            <a:ext cx="32356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비밀번호 길이 확인</a:t>
            </a:r>
            <a:endParaRPr lang="ko-KR" altLang="en-US" dirty="0"/>
          </a:p>
        </p:txBody>
      </p:sp>
      <p:cxnSp>
        <p:nvCxnSpPr>
          <p:cNvPr id="36" name="직선 화살표 연결선 35"/>
          <p:cNvCxnSpPr/>
          <p:nvPr/>
        </p:nvCxnSpPr>
        <p:spPr>
          <a:xfrm flipH="1">
            <a:off x="6096000" y="4110540"/>
            <a:ext cx="92558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>
            <a:off x="6073488" y="5301165"/>
            <a:ext cx="92558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021581" y="5116499"/>
            <a:ext cx="32356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이메일</a:t>
            </a:r>
            <a:r>
              <a:rPr lang="ko-KR" altLang="en-US" dirty="0" smtClean="0"/>
              <a:t> 중복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31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3" y="1436131"/>
            <a:ext cx="7482507" cy="4717757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45883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학</a:t>
            </a:r>
            <a:r>
              <a:rPr lang="ko-KR" altLang="en-US" dirty="0">
                <a:solidFill>
                  <a:prstClr val="white"/>
                </a:solidFill>
              </a:rPr>
              <a:t>생</a:t>
            </a:r>
            <a:r>
              <a:rPr lang="en-US" altLang="ko-KR" dirty="0" smtClean="0">
                <a:solidFill>
                  <a:prstClr val="white"/>
                </a:solidFill>
              </a:rPr>
              <a:t>(forms.py)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18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2" y="1415374"/>
            <a:ext cx="4000900" cy="33195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914" y="1430067"/>
            <a:ext cx="4721015" cy="3331817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45883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학</a:t>
            </a:r>
            <a:r>
              <a:rPr lang="ko-KR" altLang="en-US" dirty="0">
                <a:solidFill>
                  <a:prstClr val="white"/>
                </a:solidFill>
              </a:rPr>
              <a:t>생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3355" y="3075136"/>
            <a:ext cx="3016375" cy="1415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sz="14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3571875" y="4607948"/>
            <a:ext cx="417867" cy="8403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29000" y="5562600"/>
            <a:ext cx="648652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학생 유저 생성시 랜덤 코드부여</a:t>
            </a:r>
            <a:r>
              <a:rPr lang="en-US" altLang="ko-KR" sz="1400" dirty="0" smtClean="0"/>
              <a:t>(6</a:t>
            </a:r>
            <a:r>
              <a:rPr lang="ko-KR" altLang="en-US" sz="1400" dirty="0" smtClean="0"/>
              <a:t>자리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알파벳 대 소문자</a:t>
            </a:r>
            <a:r>
              <a:rPr lang="en-US" altLang="ko-KR" sz="1400" dirty="0" smtClean="0"/>
              <a:t>,0-9</a:t>
            </a:r>
            <a:r>
              <a:rPr lang="ko-KR" altLang="en-US" sz="1400" dirty="0" smtClean="0"/>
              <a:t>까지의 숫자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746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47" y="1436132"/>
            <a:ext cx="8039100" cy="4350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35931" y="5586799"/>
            <a:ext cx="2571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클릭 시 유효성 체크 후 회원가입</a:t>
            </a:r>
            <a:endParaRPr lang="ko-KR" altLang="en-US" sz="1200" dirty="0"/>
          </a:p>
        </p:txBody>
      </p:sp>
      <p:sp>
        <p:nvSpPr>
          <p:cNvPr id="9" name="액자 8"/>
          <p:cNvSpPr/>
          <p:nvPr/>
        </p:nvSpPr>
        <p:spPr>
          <a:xfrm>
            <a:off x="2200275" y="5586799"/>
            <a:ext cx="265228" cy="13849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6" idx="1"/>
          </p:cNvCxnSpPr>
          <p:nvPr/>
        </p:nvCxnSpPr>
        <p:spPr>
          <a:xfrm flipH="1" flipV="1">
            <a:off x="2549236" y="5656048"/>
            <a:ext cx="2186695" cy="692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684" y="2857376"/>
            <a:ext cx="2019582" cy="1771897"/>
          </a:xfrm>
          <a:prstGeom prst="rect">
            <a:avLst/>
          </a:prstGeom>
        </p:spPr>
      </p:pic>
      <p:sp>
        <p:nvSpPr>
          <p:cNvPr id="16" name="액자 15"/>
          <p:cNvSpPr/>
          <p:nvPr/>
        </p:nvSpPr>
        <p:spPr>
          <a:xfrm>
            <a:off x="2463932" y="4695948"/>
            <a:ext cx="1003168" cy="12370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3467100" y="4029075"/>
            <a:ext cx="4276584" cy="7287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65175" y="4629273"/>
            <a:ext cx="222899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입력란 클릭 시 달력 노출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날짜 클릭으로 날짜 입력 </a:t>
            </a:r>
            <a:endParaRPr lang="ko-KR" altLang="en-US" sz="16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45883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학</a:t>
            </a:r>
            <a:r>
              <a:rPr lang="ko-KR" altLang="en-US" dirty="0">
                <a:solidFill>
                  <a:prstClr val="white"/>
                </a:solidFill>
              </a:rPr>
              <a:t>생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3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56" y="1612989"/>
            <a:ext cx="6553996" cy="4109088"/>
          </a:xfrm>
          <a:prstGeom prst="rect">
            <a:avLst/>
          </a:prstGeom>
        </p:spPr>
      </p:pic>
      <p:sp>
        <p:nvSpPr>
          <p:cNvPr id="8" name="액자 7"/>
          <p:cNvSpPr/>
          <p:nvPr/>
        </p:nvSpPr>
        <p:spPr>
          <a:xfrm>
            <a:off x="762000" y="1612989"/>
            <a:ext cx="1228725" cy="26343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1532" y="1559957"/>
            <a:ext cx="37797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이미 가입된 </a:t>
            </a:r>
            <a:r>
              <a:rPr lang="ko-KR" altLang="en-US" dirty="0" err="1" smtClean="0"/>
              <a:t>이메일인</a:t>
            </a:r>
            <a:r>
              <a:rPr lang="ko-KR" altLang="en-US" dirty="0" smtClean="0"/>
              <a:t> 경우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2312895" y="1744707"/>
            <a:ext cx="213934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45883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유저 유효성 검사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58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80" y="1610741"/>
            <a:ext cx="6125524" cy="4032717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800100" y="2647950"/>
            <a:ext cx="1390650" cy="25717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34878" y="2647950"/>
            <a:ext cx="38021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비밀번호가 </a:t>
            </a:r>
            <a:r>
              <a:rPr lang="en-US" altLang="ko-KR" dirty="0" smtClean="0"/>
              <a:t>8</a:t>
            </a:r>
            <a:r>
              <a:rPr lang="ko-KR" altLang="en-US" dirty="0" smtClean="0"/>
              <a:t>자리 미만인 경우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2312894" y="2832616"/>
            <a:ext cx="49631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45883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유저 유효성 검사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54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3" y="1428751"/>
            <a:ext cx="6801112" cy="455295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644065" y="2495549"/>
            <a:ext cx="1390650" cy="21907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49718" y="2430594"/>
            <a:ext cx="344648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비밀번호와 비밀번호 확인란에 입력된 값이 다를 경우</a:t>
            </a:r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2209800" y="2714625"/>
            <a:ext cx="1909930" cy="391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45883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유저 유효성 검사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56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1" y="1321810"/>
            <a:ext cx="6626010" cy="4329495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45883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학부모</a:t>
            </a:r>
            <a:r>
              <a:rPr lang="en-US" altLang="ko-KR" dirty="0" smtClean="0">
                <a:solidFill>
                  <a:prstClr val="white"/>
                </a:solidFill>
              </a:rPr>
              <a:t>(forms.py)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50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2105215"/>
            <a:ext cx="6878010" cy="2305372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학부모 유효성 검사</a:t>
            </a:r>
            <a:r>
              <a:rPr lang="en-US" altLang="ko-KR" dirty="0" smtClean="0">
                <a:solidFill>
                  <a:prstClr val="white"/>
                </a:solidFill>
              </a:rPr>
              <a:t>(fomrs.py)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8621" y="3343640"/>
            <a:ext cx="47362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dirty="0" smtClean="0"/>
          </a:p>
          <a:p>
            <a:endParaRPr lang="ko-KR" altLang="en-US" sz="1200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021806" y="3574472"/>
            <a:ext cx="8152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37030" y="3381726"/>
            <a:ext cx="34493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학생 코드가 존재하는지 확인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논리적 모델링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34109" y="332392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11267" name="Picture 3" descr="C:\Users\mrhi6\Desktop\Athens Academy\4.테이블 모델링\논리적모델링사진12.02수정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65" y="1468096"/>
            <a:ext cx="10329568" cy="46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98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학부모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" y="1689430"/>
            <a:ext cx="5709372" cy="2716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11" y="1689430"/>
            <a:ext cx="4146693" cy="30621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06" y="4705350"/>
            <a:ext cx="3380587" cy="960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914400" y="3472880"/>
            <a:ext cx="51816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505200" y="4361078"/>
            <a:ext cx="0" cy="390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1078" y="5712475"/>
            <a:ext cx="51579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상담 모델에 만든 권한 유저에 부여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823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33" y="1455182"/>
            <a:ext cx="8151303" cy="4432271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2019300" y="5200650"/>
            <a:ext cx="5161441" cy="48577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7305675" y="5029200"/>
            <a:ext cx="1055595" cy="4143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696756" y="4376726"/>
            <a:ext cx="283732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자녀코드를 자녀의 마이 페이지에서 확인 후에 이곳에 입력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학부모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30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03" y="1499117"/>
            <a:ext cx="6871964" cy="4564172"/>
          </a:xfrm>
          <a:prstGeom prst="rect">
            <a:avLst/>
          </a:prstGeom>
        </p:spPr>
      </p:pic>
      <p:sp>
        <p:nvSpPr>
          <p:cNvPr id="8" name="액자 7"/>
          <p:cNvSpPr/>
          <p:nvPr/>
        </p:nvSpPr>
        <p:spPr>
          <a:xfrm>
            <a:off x="998621" y="5153025"/>
            <a:ext cx="1106404" cy="17145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0925" y="5153025"/>
            <a:ext cx="54387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데이터베이스에 존재하지 않는 학생코드 입력 시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2219325" y="5238750"/>
            <a:ext cx="1200150" cy="85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학부모 유효성 검사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62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67" y="1409330"/>
            <a:ext cx="7507942" cy="464857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선생</a:t>
            </a:r>
            <a:r>
              <a:rPr lang="ko-KR" altLang="en-US" dirty="0">
                <a:solidFill>
                  <a:prstClr val="white"/>
                </a:solidFill>
              </a:rPr>
              <a:t>님</a:t>
            </a:r>
            <a:r>
              <a:rPr lang="en-US" altLang="ko-KR" dirty="0" smtClean="0">
                <a:solidFill>
                  <a:prstClr val="white"/>
                </a:solidFill>
              </a:rPr>
              <a:t>(forms.py)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87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8" y="1331357"/>
            <a:ext cx="9469801" cy="468027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선생님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05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19" y="1395645"/>
            <a:ext cx="8303551" cy="4519380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2028825" y="5105400"/>
            <a:ext cx="1219200" cy="27622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9730" y="5038725"/>
            <a:ext cx="19762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사진 업로드 가능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3324225" y="5243512"/>
            <a:ext cx="66551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회원가입 폼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선생님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89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67" y="1445657"/>
            <a:ext cx="7611836" cy="444023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로그인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9571" y="3530030"/>
            <a:ext cx="392580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100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905375" y="3660835"/>
            <a:ext cx="6994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04871" y="3472880"/>
            <a:ext cx="23104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유저 인증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24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1" y="1704089"/>
            <a:ext cx="7050752" cy="3793451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로그인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68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12" y="1736640"/>
            <a:ext cx="8321788" cy="4468626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5734860" y="2334095"/>
            <a:ext cx="292425" cy="19955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6096000" y="2533650"/>
            <a:ext cx="954753" cy="5623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04870" y="3219808"/>
            <a:ext cx="348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클릭 시 다시 로그인 화면으로 이동</a:t>
            </a:r>
            <a:endParaRPr lang="ko-KR" altLang="en-US" sz="16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로그인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 – </a:t>
            </a:r>
            <a:r>
              <a:rPr lang="ko-KR" altLang="en-US" dirty="0" smtClean="0">
                <a:solidFill>
                  <a:prstClr val="white"/>
                </a:solidFill>
              </a:rPr>
              <a:t>로그인 실패 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9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29" y="2041440"/>
            <a:ext cx="3595690" cy="151655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로그아웃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1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논리적 모델링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상담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수강신청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34109" y="332392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3074" name="Picture 2" descr="C:\Users\mrhi6\Desktop\Athens Academy\4.테이블 모델링\논리적 모델링-(상담예약, 수강신청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005" y="1506553"/>
            <a:ext cx="8396192" cy="429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3" y="1417895"/>
            <a:ext cx="8382627" cy="4470734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7972424" y="2034424"/>
            <a:ext cx="388845" cy="242051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액자 25"/>
          <p:cNvSpPr/>
          <p:nvPr/>
        </p:nvSpPr>
        <p:spPr>
          <a:xfrm>
            <a:off x="8422902" y="2034424"/>
            <a:ext cx="388845" cy="242051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20764" y="2886075"/>
            <a:ext cx="137516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클릭 시 로그아웃</a:t>
            </a:r>
            <a:endParaRPr lang="ko-KR" altLang="en-US" sz="1200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7362825" y="2334095"/>
            <a:ext cx="609599" cy="5519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724900" y="2886075"/>
            <a:ext cx="199523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클릭 시 마이 페이지 이동</a:t>
            </a:r>
            <a:endParaRPr lang="ko-KR" altLang="en-US" sz="1200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8858250" y="2334095"/>
            <a:ext cx="751947" cy="4757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액자 17"/>
          <p:cNvSpPr/>
          <p:nvPr/>
        </p:nvSpPr>
        <p:spPr>
          <a:xfrm>
            <a:off x="4591057" y="1996324"/>
            <a:ext cx="514343" cy="328246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5238669" y="1638300"/>
            <a:ext cx="783137" cy="3580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52994" y="1127641"/>
            <a:ext cx="38672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로그인 한 유저 정보를 읽어와 표시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034878" y="2571985"/>
            <a:ext cx="3849777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362825" y="4714875"/>
            <a:ext cx="28098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 페이지 기본화면은</a:t>
            </a:r>
            <a:endParaRPr lang="en-US" altLang="ko-KR" dirty="0" smtClean="0"/>
          </a:p>
          <a:p>
            <a:r>
              <a:rPr lang="ko-KR" altLang="en-US" dirty="0" smtClean="0"/>
              <a:t>공지사항 페이지</a:t>
            </a:r>
            <a:endParaRPr lang="ko-KR" altLang="en-US" dirty="0"/>
          </a:p>
        </p:txBody>
      </p:sp>
      <p:cxnSp>
        <p:nvCxnSpPr>
          <p:cNvPr id="34" name="직선 화살표 연결선 33"/>
          <p:cNvCxnSpPr/>
          <p:nvPr/>
        </p:nvCxnSpPr>
        <p:spPr>
          <a:xfrm flipH="1" flipV="1">
            <a:off x="6684422" y="4924425"/>
            <a:ext cx="496319" cy="1136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6189" y="4658066"/>
            <a:ext cx="165430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네비게이션으로</a:t>
            </a:r>
            <a:r>
              <a:rPr lang="ko-KR" altLang="en-US" sz="1200" dirty="0" smtClean="0"/>
              <a:t> 각 메뉴 클릭 시 해당 페이지로 이동</a:t>
            </a:r>
            <a:endParaRPr lang="ko-KR" altLang="en-US" sz="1200" dirty="0"/>
          </a:p>
        </p:txBody>
      </p:sp>
      <p:cxnSp>
        <p:nvCxnSpPr>
          <p:cNvPr id="48" name="직선 화살표 연결선 47"/>
          <p:cNvCxnSpPr/>
          <p:nvPr/>
        </p:nvCxnSpPr>
        <p:spPr>
          <a:xfrm flipV="1">
            <a:off x="1103355" y="4191000"/>
            <a:ext cx="0" cy="4000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선생님 메인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4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54" y="3486558"/>
            <a:ext cx="3315163" cy="14289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56" y="1596584"/>
            <a:ext cx="6811326" cy="1638529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선생님 메인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선생님 이름 가져오기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30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7" y="2057486"/>
            <a:ext cx="7763959" cy="1943371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4381500" y="2524125"/>
            <a:ext cx="1857376" cy="495521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97383" y="4115270"/>
            <a:ext cx="248794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클릭 시 각 페이지가 새 창으로 팝업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7" idx="1"/>
            <a:endCxn id="6" idx="2"/>
          </p:cNvCxnSpPr>
          <p:nvPr/>
        </p:nvCxnSpPr>
        <p:spPr>
          <a:xfrm flipH="1" flipV="1">
            <a:off x="5310188" y="3019646"/>
            <a:ext cx="1787195" cy="14187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선생님 메인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사업자 정보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01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72" y="1674672"/>
            <a:ext cx="3800669" cy="40212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542" y="1674672"/>
            <a:ext cx="3816347" cy="402127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836406"/>
            <a:ext cx="5379689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선생님 메인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이용약관</a:t>
            </a:r>
            <a:r>
              <a:rPr lang="en-US" altLang="ko-KR" dirty="0" smtClean="0">
                <a:solidFill>
                  <a:prstClr val="white"/>
                </a:solidFill>
              </a:rPr>
              <a:t>/</a:t>
            </a:r>
            <a:r>
              <a:rPr lang="ko-KR" altLang="en-US" dirty="0" smtClean="0">
                <a:solidFill>
                  <a:prstClr val="white"/>
                </a:solidFill>
              </a:rPr>
              <a:t>개인정보 처리방침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65" y="1800397"/>
            <a:ext cx="8621329" cy="3372321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목록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9571" y="3057525"/>
            <a:ext cx="627847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6684422" y="3796549"/>
            <a:ext cx="964153" cy="706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648575" y="3686529"/>
            <a:ext cx="25737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페이지 나누기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22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67" y="1387400"/>
            <a:ext cx="8523804" cy="453715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목록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62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41" y="1964959"/>
            <a:ext cx="4504341" cy="27573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728" y="2251226"/>
            <a:ext cx="5180140" cy="1689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825" y="2676525"/>
            <a:ext cx="400050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886325" y="2984302"/>
            <a:ext cx="718546" cy="9564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74883" y="4038600"/>
            <a:ext cx="30163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행 클릭 시 해당 게시물 내용 페이지로 이동</a:t>
            </a:r>
            <a:endParaRPr lang="ko-KR" altLang="en-US" dirty="0"/>
          </a:p>
        </p:txBody>
      </p:sp>
      <p:sp>
        <p:nvSpPr>
          <p:cNvPr id="11" name="액자 10"/>
          <p:cNvSpPr/>
          <p:nvPr/>
        </p:nvSpPr>
        <p:spPr>
          <a:xfrm>
            <a:off x="2312894" y="4257675"/>
            <a:ext cx="1182781" cy="29527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3495675" y="4684931"/>
            <a:ext cx="361950" cy="6014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89742" y="5429250"/>
            <a:ext cx="35826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 페이지당 게시물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개로 원하는 페이지로 이동할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목록 페이지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42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8" y="1875062"/>
            <a:ext cx="7344801" cy="1867161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내</a:t>
            </a:r>
            <a:r>
              <a:rPr lang="ko-KR" altLang="en-US" dirty="0">
                <a:solidFill>
                  <a:prstClr val="white"/>
                </a:solidFill>
              </a:rPr>
              <a:t>용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30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36" y="1914518"/>
            <a:ext cx="6837030" cy="3639294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5208102" y="2991545"/>
            <a:ext cx="366202" cy="247664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5405700" y="3343640"/>
            <a:ext cx="30567" cy="5235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30900" y="4000500"/>
            <a:ext cx="32079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공지사항 목록으로 이동가능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내</a:t>
            </a:r>
            <a:r>
              <a:rPr lang="ko-KR" altLang="en-US" dirty="0">
                <a:solidFill>
                  <a:prstClr val="white"/>
                </a:solidFill>
              </a:rPr>
              <a:t>용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13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5" y="2053825"/>
            <a:ext cx="6506484" cy="1819529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강의선택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2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논리적 모델링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자료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시험 응시</a:t>
            </a:r>
            <a:r>
              <a:rPr lang="en-US" altLang="ko-KR" dirty="0" smtClean="0">
                <a:solidFill>
                  <a:prstClr val="white"/>
                </a:solidFill>
              </a:rPr>
              <a:t>)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34109" y="332392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4098" name="Picture 2" descr="C:\Users\mrhi6\Desktop\Athens Academy\4.테이블 모델링\논리적 모델링(시험 응시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70" y="1501629"/>
            <a:ext cx="9931234" cy="45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5" y="1417082"/>
            <a:ext cx="9326967" cy="4483745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강의선택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1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2" y="1421057"/>
            <a:ext cx="9368046" cy="45034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2569" y="3248383"/>
            <a:ext cx="300833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259695" y="4257675"/>
            <a:ext cx="323156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행 클릭 시 해당 강의 수강관리 페이지로 이동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5867979" y="3672803"/>
            <a:ext cx="153827" cy="4800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강의선택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78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91" y="2005849"/>
            <a:ext cx="5287113" cy="3057952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학생정</a:t>
            </a:r>
            <a:r>
              <a:rPr lang="ko-KR" altLang="en-US" dirty="0">
                <a:solidFill>
                  <a:prstClr val="white"/>
                </a:solidFill>
              </a:rPr>
              <a:t>보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6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3" y="1409700"/>
            <a:ext cx="10058400" cy="4699158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4343399" y="3095976"/>
            <a:ext cx="1131483" cy="247664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5604872" y="3219808"/>
            <a:ext cx="79592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24625" y="2971800"/>
            <a:ext cx="24288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각 탭 클릭 시 하단의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해당 기능 </a:t>
            </a:r>
            <a:r>
              <a:rPr lang="ko-KR" altLang="en-US" sz="1200" dirty="0" err="1" smtClean="0"/>
              <a:t>콘텐츠로</a:t>
            </a:r>
            <a:r>
              <a:rPr lang="ko-KR" altLang="en-US" sz="1200" dirty="0" smtClean="0"/>
              <a:t> 변경 </a:t>
            </a:r>
            <a:endParaRPr lang="ko-KR" altLang="en-US" sz="12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학생정</a:t>
            </a:r>
            <a:r>
              <a:rPr lang="ko-KR" altLang="en-US" dirty="0">
                <a:solidFill>
                  <a:prstClr val="white"/>
                </a:solidFill>
              </a:rPr>
              <a:t>보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6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3" y="1403771"/>
            <a:ext cx="10058400" cy="4843127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학생정</a:t>
            </a:r>
            <a:r>
              <a:rPr lang="ko-KR" altLang="en-US" dirty="0">
                <a:solidFill>
                  <a:prstClr val="white"/>
                </a:solidFill>
              </a:rPr>
              <a:t>보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78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71" y="1637550"/>
            <a:ext cx="7092120" cy="3907566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출결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6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출결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71" y="1833086"/>
            <a:ext cx="8361270" cy="3439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6775" y="2143125"/>
            <a:ext cx="8153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7180742" y="3620453"/>
            <a:ext cx="167795" cy="12753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00600" y="4895850"/>
            <a:ext cx="509587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선택한 날짜에 저장된 출석 정보가 없을 시에 데이터 새로 생성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있을 시에는 데이터 업데이트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856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1" y="1389625"/>
            <a:ext cx="9397004" cy="4546779"/>
          </a:xfrm>
          <a:prstGeom prst="rect">
            <a:avLst/>
          </a:prstGeom>
        </p:spPr>
      </p:pic>
      <p:sp>
        <p:nvSpPr>
          <p:cNvPr id="8" name="액자 7"/>
          <p:cNvSpPr/>
          <p:nvPr/>
        </p:nvSpPr>
        <p:spPr>
          <a:xfrm>
            <a:off x="4249719" y="5057775"/>
            <a:ext cx="267167" cy="1905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62725" y="4827329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확</a:t>
            </a:r>
            <a:r>
              <a:rPr lang="ko-KR" altLang="en-US" dirty="0"/>
              <a:t>인</a:t>
            </a:r>
            <a:r>
              <a:rPr lang="ko-KR" altLang="en-US" dirty="0" smtClean="0"/>
              <a:t> 버튼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9" idx="1"/>
          </p:cNvCxnSpPr>
          <p:nvPr/>
        </p:nvCxnSpPr>
        <p:spPr>
          <a:xfrm flipH="1">
            <a:off x="4676627" y="5011995"/>
            <a:ext cx="1886098" cy="1410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액자 6"/>
          <p:cNvSpPr/>
          <p:nvPr/>
        </p:nvSpPr>
        <p:spPr>
          <a:xfrm>
            <a:off x="4762500" y="3905250"/>
            <a:ext cx="200025" cy="21907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762500" y="3663014"/>
            <a:ext cx="100012" cy="2422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출결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2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1" y="1803315"/>
            <a:ext cx="5622654" cy="37293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04871" y="4837331"/>
            <a:ext cx="41773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날짜에 등록된 학생이 없을 시에 노출되는 템플릿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119730" y="5257800"/>
            <a:ext cx="1355153" cy="285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81175" y="5160496"/>
            <a:ext cx="233855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출결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8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9" y="1438275"/>
            <a:ext cx="3783900" cy="42640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98" y="1447799"/>
            <a:ext cx="4008602" cy="44007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5825" y="4286250"/>
            <a:ext cx="355224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249719" y="3570307"/>
            <a:ext cx="1" cy="5254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79224" y="2590800"/>
            <a:ext cx="237997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날짜에 등록된 학생이 있을 시 </a:t>
            </a:r>
            <a:endParaRPr lang="en-US" altLang="ko-KR" dirty="0" smtClean="0"/>
          </a:p>
          <a:p>
            <a:r>
              <a:rPr lang="ko-KR" altLang="en-US" dirty="0" smtClean="0"/>
              <a:t>노출되는 템플릿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출결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32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03015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 smtClean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 smtClean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10734691" y="19618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734109" y="1760654"/>
            <a:ext cx="1323476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en-US" altLang="ko-KR" sz="100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UI </a:t>
            </a:r>
            <a:r>
              <a:rPr lang="ko-KR" altLang="en-US" sz="100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및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291630" y="2996952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나눔바른고딕OTF Light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80997" y="1484784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ea typeface="HY헤드라인M" pitchFamily="18" charset="-127"/>
              </a:rPr>
              <a:t>01    02    03    04    05</a:t>
            </a:r>
            <a:endParaRPr lang="ko-KR" altLang="en-US" sz="5400" dirty="0">
              <a:ea typeface="HY헤드라인M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425013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091830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820022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548214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8276406" y="2420888"/>
            <a:ext cx="115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89207" y="2555612"/>
            <a:ext cx="136815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ea typeface="나눔바른고딕OTF Light" pitchFamily="50" charset="-127"/>
              </a:rPr>
              <a:t>Project </a:t>
            </a:r>
            <a:r>
              <a:rPr lang="ko-KR" altLang="en-US" spc="-150" dirty="0" smtClean="0">
                <a:ea typeface="나눔바른고딕OTF Light" pitchFamily="50" charset="-127"/>
              </a:rPr>
              <a:t>소개</a:t>
            </a:r>
            <a:endParaRPr lang="ko-KR" altLang="en-US" spc="-150" dirty="0">
              <a:ea typeface="나눔바른고딕OTF Light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91630" y="3140968"/>
            <a:ext cx="136815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spc="-150" dirty="0" smtClean="0">
                <a:ea typeface="나눔바른고딕OTF Light" pitchFamily="50" charset="-127"/>
              </a:rPr>
              <a:t>- </a:t>
            </a:r>
            <a:r>
              <a:rPr lang="ko-KR" altLang="en-US" sz="1200" spc="-150" dirty="0" smtClean="0">
                <a:ea typeface="나눔바른고딕OTF Light" pitchFamily="50" charset="-127"/>
              </a:rPr>
              <a:t>개발 목적</a:t>
            </a:r>
          </a:p>
          <a:p>
            <a:endParaRPr lang="en-US" altLang="ko-KR" sz="1200" spc="-150" dirty="0" smtClean="0">
              <a:ea typeface="나눔바른고딕OTF Light" pitchFamily="50" charset="-127"/>
            </a:endParaRPr>
          </a:p>
          <a:p>
            <a:r>
              <a:rPr lang="en-US" altLang="ko-KR" sz="1200" spc="-150" dirty="0" smtClean="0">
                <a:ea typeface="나눔바른고딕OTF Light" pitchFamily="50" charset="-127"/>
              </a:rPr>
              <a:t>- </a:t>
            </a:r>
            <a:r>
              <a:rPr lang="ko-KR" altLang="en-US" sz="1200" spc="-150" dirty="0" smtClean="0">
                <a:ea typeface="나눔바른고딕OTF Light" pitchFamily="50" charset="-127"/>
              </a:rPr>
              <a:t>요구사항</a:t>
            </a:r>
            <a:endParaRPr lang="en-US" altLang="ko-KR" sz="1200" spc="-150" dirty="0" smtClean="0">
              <a:ea typeface="나눔바른고딕OTF Light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019822" y="2996952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나눔바른고딕OTF Light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748014" y="2996952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나눔바른고딕OTF Light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476206" y="2996952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나눔바른고딕OTF Light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204398" y="2996952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나눔바른고딕OTF Light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19822" y="3140968"/>
            <a:ext cx="1368152" cy="15081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spc="-150" dirty="0" smtClean="0">
                <a:ea typeface="나눔바른고딕OTF Light" pitchFamily="50" charset="-127"/>
              </a:rPr>
              <a:t>역할 분담</a:t>
            </a:r>
            <a:endParaRPr lang="en-US" altLang="ko-KR" sz="1200" spc="-150" dirty="0" smtClean="0">
              <a:ea typeface="나눔바른고딕OTF Light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spc="-150" dirty="0" smtClean="0">
                <a:ea typeface="나눔바른고딕OTF Light" pitchFamily="50" charset="-127"/>
              </a:rPr>
              <a:t>개발 일정</a:t>
            </a:r>
            <a:endParaRPr lang="en-US" altLang="ko-KR" sz="1200" spc="-150" dirty="0" smtClean="0">
              <a:ea typeface="나눔바른고딕OTF Light" pitchFamily="50" charset="-127"/>
            </a:endParaRPr>
          </a:p>
          <a:p>
            <a:r>
              <a:rPr lang="en-US" altLang="ko-KR" sz="1000" spc="-150" dirty="0" smtClean="0">
                <a:ea typeface="나눔바른고딕OTF Light" pitchFamily="50" charset="-127"/>
              </a:rPr>
              <a:t>   1 )  </a:t>
            </a:r>
            <a:r>
              <a:rPr lang="ko-KR" altLang="en-US" sz="1000" spc="-150" dirty="0" smtClean="0">
                <a:ea typeface="나눔바른고딕OTF Light" pitchFamily="50" charset="-127"/>
              </a:rPr>
              <a:t>팀 전체 일정</a:t>
            </a:r>
            <a:endParaRPr lang="en-US" altLang="ko-KR" sz="1000" spc="-150" dirty="0" smtClean="0">
              <a:ea typeface="나눔바른고딕OTF Light" pitchFamily="50" charset="-127"/>
            </a:endParaRPr>
          </a:p>
          <a:p>
            <a:r>
              <a:rPr lang="en-US" altLang="ko-KR" sz="1000" spc="-150" dirty="0">
                <a:ea typeface="나눔바른고딕OTF Light" pitchFamily="50" charset="-127"/>
              </a:rPr>
              <a:t> </a:t>
            </a:r>
            <a:r>
              <a:rPr lang="en-US" altLang="ko-KR" sz="1000" spc="-150" dirty="0" smtClean="0">
                <a:ea typeface="나눔바른고딕OTF Light" pitchFamily="50" charset="-127"/>
              </a:rPr>
              <a:t>  2 )  </a:t>
            </a:r>
            <a:r>
              <a:rPr lang="ko-KR" altLang="en-US" sz="1000" spc="-150" dirty="0" smtClean="0">
                <a:ea typeface="나눔바른고딕OTF Light" pitchFamily="50" charset="-127"/>
              </a:rPr>
              <a:t>개인 일정</a:t>
            </a:r>
          </a:p>
          <a:p>
            <a:endParaRPr lang="en-US" altLang="ko-KR" sz="1200" spc="-150" dirty="0" smtClean="0">
              <a:ea typeface="나눔바른고딕OTF Light" pitchFamily="50" charset="-127"/>
            </a:endParaRPr>
          </a:p>
          <a:p>
            <a:r>
              <a:rPr lang="en-US" altLang="ko-KR" sz="1200" spc="-150" dirty="0" smtClean="0">
                <a:ea typeface="나눔바른고딕OTF Light" pitchFamily="50" charset="-127"/>
              </a:rPr>
              <a:t>- </a:t>
            </a:r>
            <a:r>
              <a:rPr lang="ko-KR" altLang="en-US" sz="1200" spc="-150" dirty="0" smtClean="0">
                <a:ea typeface="나눔바른고딕OTF Light" pitchFamily="50" charset="-127"/>
              </a:rPr>
              <a:t>개발 환경</a:t>
            </a:r>
            <a:endParaRPr lang="en-US" altLang="ko-KR" sz="1200" spc="-150" dirty="0" smtClean="0">
              <a:ea typeface="나눔바른고딕OTF Light" pitchFamily="50" charset="-127"/>
            </a:endParaRPr>
          </a:p>
          <a:p>
            <a:pPr>
              <a:buFontTx/>
              <a:buChar char="-"/>
            </a:pPr>
            <a:endParaRPr lang="en-US" altLang="ko-KR" sz="1200" spc="-150" dirty="0" smtClean="0">
              <a:ea typeface="나눔바른고딕OTF Light" pitchFamily="50" charset="-127"/>
            </a:endParaRPr>
          </a:p>
          <a:p>
            <a:endParaRPr lang="ko-KR" altLang="en-US" sz="1200" spc="-150" dirty="0" smtClean="0">
              <a:ea typeface="나눔바른고딕OTF Light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48014" y="3140968"/>
            <a:ext cx="1368152" cy="12926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spc="-150" dirty="0" smtClean="0">
                <a:ea typeface="나눔바른고딕OTF Light" pitchFamily="50" charset="-127"/>
              </a:rPr>
              <a:t>-  Use Case Diagram</a:t>
            </a:r>
          </a:p>
          <a:p>
            <a:r>
              <a:rPr lang="en-US" altLang="ko-KR" sz="1000" spc="-150" dirty="0">
                <a:ea typeface="나눔바른고딕OTF Light" pitchFamily="50" charset="-127"/>
              </a:rPr>
              <a:t> </a:t>
            </a:r>
            <a:r>
              <a:rPr lang="en-US" altLang="ko-KR" sz="1000" spc="-150" dirty="0" smtClean="0">
                <a:ea typeface="나눔바른고딕OTF Light" pitchFamily="50" charset="-127"/>
              </a:rPr>
              <a:t>  1 )  </a:t>
            </a:r>
            <a:r>
              <a:rPr lang="ko-KR" altLang="en-US" sz="1000" spc="-150" dirty="0" smtClean="0">
                <a:ea typeface="나눔바른고딕OTF Light" pitchFamily="50" charset="-127"/>
              </a:rPr>
              <a:t>관리자</a:t>
            </a:r>
            <a:endParaRPr lang="en-US" altLang="ko-KR" sz="1000" spc="-150" dirty="0" smtClean="0">
              <a:ea typeface="나눔바른고딕OTF Light" pitchFamily="50" charset="-127"/>
            </a:endParaRPr>
          </a:p>
          <a:p>
            <a:r>
              <a:rPr lang="en-US" altLang="ko-KR" sz="1000" spc="-150" dirty="0">
                <a:ea typeface="나눔바른고딕OTF Light" pitchFamily="50" charset="-127"/>
              </a:rPr>
              <a:t> </a:t>
            </a:r>
            <a:r>
              <a:rPr lang="en-US" altLang="ko-KR" sz="1000" spc="-150" dirty="0" smtClean="0">
                <a:ea typeface="나눔바른고딕OTF Light" pitchFamily="50" charset="-127"/>
              </a:rPr>
              <a:t>  2 )  </a:t>
            </a:r>
            <a:r>
              <a:rPr lang="ko-KR" altLang="en-US" sz="1000" spc="-150" dirty="0" smtClean="0">
                <a:ea typeface="나눔바른고딕OTF Light" pitchFamily="50" charset="-127"/>
              </a:rPr>
              <a:t>사용자</a:t>
            </a:r>
            <a:endParaRPr lang="en-US" altLang="ko-KR" sz="1000" spc="-150" dirty="0">
              <a:ea typeface="나눔바른고딕OTF Light" pitchFamily="50" charset="-127"/>
            </a:endParaRPr>
          </a:p>
          <a:p>
            <a:endParaRPr lang="en-US" altLang="ko-KR" sz="1200" spc="-150" dirty="0">
              <a:ea typeface="나눔바른고딕OTF Light" pitchFamily="50" charset="-127"/>
            </a:endParaRPr>
          </a:p>
          <a:p>
            <a:r>
              <a:rPr lang="en-US" altLang="ko-KR" sz="1200" spc="-150" dirty="0" smtClean="0">
                <a:ea typeface="나눔바른고딕OTF Light" pitchFamily="50" charset="-127"/>
              </a:rPr>
              <a:t>-  </a:t>
            </a:r>
            <a:r>
              <a:rPr lang="en-US" altLang="ko-KR" sz="1200" spc="-150" dirty="0" err="1" smtClean="0">
                <a:ea typeface="나눔바른고딕OTF Light" pitchFamily="50" charset="-127"/>
              </a:rPr>
              <a:t>DataBase</a:t>
            </a:r>
            <a:r>
              <a:rPr lang="en-US" altLang="ko-KR" sz="1200" spc="-150" dirty="0" smtClean="0">
                <a:ea typeface="나눔바른고딕OTF Light" pitchFamily="50" charset="-127"/>
              </a:rPr>
              <a:t> </a:t>
            </a:r>
            <a:r>
              <a:rPr lang="ko-KR" altLang="en-US" sz="1200" spc="-150" dirty="0" smtClean="0">
                <a:ea typeface="나눔바른고딕OTF Light" pitchFamily="50" charset="-127"/>
              </a:rPr>
              <a:t>구조</a:t>
            </a:r>
            <a:endParaRPr lang="en-US" altLang="ko-KR" sz="1200" spc="-150" dirty="0" smtClean="0">
              <a:ea typeface="나눔바른고딕OTF Light" pitchFamily="50" charset="-127"/>
            </a:endParaRPr>
          </a:p>
          <a:p>
            <a:r>
              <a:rPr lang="en-US" altLang="ko-KR" sz="1000" spc="-150" dirty="0" smtClean="0">
                <a:ea typeface="나눔바른고딕OTF Light" pitchFamily="50" charset="-127"/>
              </a:rPr>
              <a:t>   1 )</a:t>
            </a:r>
            <a:r>
              <a:rPr lang="ko-KR" altLang="en-US" sz="1000" spc="-150" dirty="0" smtClean="0">
                <a:ea typeface="나눔바른고딕OTF Light" pitchFamily="50" charset="-127"/>
              </a:rPr>
              <a:t>논리적 모델링</a:t>
            </a:r>
            <a:endParaRPr lang="en-US" altLang="ko-KR" sz="1000" spc="-150" dirty="0" smtClean="0">
              <a:ea typeface="나눔바른고딕OTF Light" pitchFamily="50" charset="-127"/>
            </a:endParaRPr>
          </a:p>
          <a:p>
            <a:r>
              <a:rPr lang="en-US" altLang="ko-KR" sz="1000" spc="-150" dirty="0">
                <a:ea typeface="나눔바른고딕OTF Light" pitchFamily="50" charset="-127"/>
              </a:rPr>
              <a:t> </a:t>
            </a:r>
            <a:r>
              <a:rPr lang="en-US" altLang="ko-KR" sz="1000" spc="-150" dirty="0" smtClean="0">
                <a:ea typeface="나눔바른고딕OTF Light" pitchFamily="50" charset="-127"/>
              </a:rPr>
              <a:t>  2 ) </a:t>
            </a:r>
            <a:r>
              <a:rPr lang="ko-KR" altLang="en-US" sz="1000" spc="-150" dirty="0" smtClean="0">
                <a:ea typeface="나눔바른고딕OTF Light" pitchFamily="50" charset="-127"/>
              </a:rPr>
              <a:t>물리적 모델링</a:t>
            </a:r>
            <a:endParaRPr lang="en-US" altLang="ko-KR" sz="1000" spc="-150" dirty="0" smtClean="0">
              <a:ea typeface="나눔바른고딕OTF Light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476206" y="3140968"/>
            <a:ext cx="1368152" cy="20005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spc="-150" dirty="0" smtClean="0">
                <a:ea typeface="나눔바른고딕OTF Light" pitchFamily="50" charset="-127"/>
              </a:rPr>
              <a:t>- </a:t>
            </a:r>
            <a:r>
              <a:rPr lang="ko-KR" altLang="en-US" sz="1200" spc="-150" dirty="0" smtClean="0">
                <a:ea typeface="나눔바른고딕OTF Light" pitchFamily="50" charset="-127"/>
              </a:rPr>
              <a:t>관리자 영역</a:t>
            </a:r>
          </a:p>
          <a:p>
            <a:r>
              <a:rPr lang="en-US" altLang="ko-KR" sz="1000" spc="-150" dirty="0" smtClean="0">
                <a:ea typeface="나눔바른고딕OTF Light" pitchFamily="50" charset="-127"/>
              </a:rPr>
              <a:t>1 ) </a:t>
            </a:r>
            <a:r>
              <a:rPr lang="ko-KR" altLang="en-US" sz="1000" spc="-150" dirty="0" smtClean="0">
                <a:ea typeface="나눔바른고딕OTF Light" pitchFamily="50" charset="-127"/>
              </a:rPr>
              <a:t>공민우 </a:t>
            </a:r>
            <a:r>
              <a:rPr lang="en-US" altLang="ko-KR" sz="1000" spc="-150" dirty="0" smtClean="0">
                <a:ea typeface="나눔바른고딕OTF Light" pitchFamily="50" charset="-127"/>
              </a:rPr>
              <a:t>Part</a:t>
            </a:r>
          </a:p>
          <a:p>
            <a:r>
              <a:rPr lang="en-US" altLang="ko-KR" sz="1000" spc="-150" dirty="0" smtClean="0">
                <a:ea typeface="나눔바른고딕OTF Light" pitchFamily="50" charset="-127"/>
              </a:rPr>
              <a:t>2 ) </a:t>
            </a:r>
            <a:r>
              <a:rPr lang="ko-KR" altLang="en-US" sz="1000" spc="-150" dirty="0" smtClean="0">
                <a:ea typeface="나눔바른고딕OTF Light" pitchFamily="50" charset="-127"/>
              </a:rPr>
              <a:t>최병훈 </a:t>
            </a:r>
            <a:r>
              <a:rPr lang="en-US" altLang="ko-KR" sz="1000" spc="-150" dirty="0" smtClean="0">
                <a:ea typeface="나눔바른고딕OTF Light" pitchFamily="50" charset="-127"/>
              </a:rPr>
              <a:t>Part</a:t>
            </a:r>
          </a:p>
          <a:p>
            <a:endParaRPr lang="en-US" altLang="ko-KR" sz="1200" spc="-150" dirty="0" smtClean="0">
              <a:ea typeface="나눔바른고딕OTF Light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spc="-150" dirty="0" smtClean="0">
                <a:ea typeface="나눔바른고딕OTF Light" pitchFamily="50" charset="-127"/>
              </a:rPr>
              <a:t>사용자 영역</a:t>
            </a:r>
            <a:endParaRPr lang="en-US" altLang="ko-KR" sz="1200" spc="-150" dirty="0" smtClean="0">
              <a:ea typeface="나눔바른고딕OTF Light" pitchFamily="50" charset="-127"/>
            </a:endParaRPr>
          </a:p>
          <a:p>
            <a:r>
              <a:rPr lang="en-US" altLang="ko-KR" sz="1000" spc="-150" dirty="0" smtClean="0">
                <a:ea typeface="나눔바른고딕OTF Light" pitchFamily="50" charset="-127"/>
              </a:rPr>
              <a:t>1 ) </a:t>
            </a:r>
            <a:r>
              <a:rPr lang="ko-KR" altLang="en-US" sz="1000" spc="-150" dirty="0" smtClean="0">
                <a:ea typeface="나눔바른고딕OTF Light" pitchFamily="50" charset="-127"/>
              </a:rPr>
              <a:t>김태일 </a:t>
            </a:r>
            <a:r>
              <a:rPr lang="en-US" altLang="ko-KR" sz="1000" spc="-150" dirty="0" smtClean="0">
                <a:ea typeface="나눔바른고딕OTF Light" pitchFamily="50" charset="-127"/>
              </a:rPr>
              <a:t>Part</a:t>
            </a:r>
          </a:p>
          <a:p>
            <a:r>
              <a:rPr lang="en-US" altLang="ko-KR" sz="1000" spc="-150" dirty="0" smtClean="0">
                <a:ea typeface="나눔바른고딕OTF Light" pitchFamily="50" charset="-127"/>
              </a:rPr>
              <a:t>2 ) </a:t>
            </a:r>
            <a:r>
              <a:rPr lang="ko-KR" altLang="en-US" sz="1000" spc="-150" dirty="0" smtClean="0">
                <a:ea typeface="나눔바른고딕OTF Light" pitchFamily="50" charset="-127"/>
              </a:rPr>
              <a:t>문승한 </a:t>
            </a:r>
            <a:r>
              <a:rPr lang="en-US" altLang="ko-KR" sz="1000" spc="-150" dirty="0" smtClean="0">
                <a:ea typeface="나눔바른고딕OTF Light" pitchFamily="50" charset="-127"/>
              </a:rPr>
              <a:t>Part</a:t>
            </a:r>
          </a:p>
          <a:p>
            <a:r>
              <a:rPr lang="en-US" altLang="ko-KR" sz="1000" spc="-150" dirty="0" smtClean="0">
                <a:ea typeface="나눔바른고딕OTF Light" pitchFamily="50" charset="-127"/>
              </a:rPr>
              <a:t>3 ) </a:t>
            </a:r>
            <a:r>
              <a:rPr lang="ko-KR" altLang="en-US" sz="1000" spc="-150" dirty="0" smtClean="0">
                <a:ea typeface="나눔바른고딕OTF Light" pitchFamily="50" charset="-127"/>
              </a:rPr>
              <a:t>이동현 </a:t>
            </a:r>
            <a:r>
              <a:rPr lang="en-US" altLang="ko-KR" sz="1000" spc="-150" dirty="0" smtClean="0">
                <a:ea typeface="나눔바른고딕OTF Light" pitchFamily="50" charset="-127"/>
              </a:rPr>
              <a:t>Part</a:t>
            </a:r>
          </a:p>
          <a:p>
            <a:r>
              <a:rPr lang="en-US" altLang="ko-KR" sz="1000" spc="-150" dirty="0" smtClean="0">
                <a:ea typeface="나눔바른고딕OTF Light" pitchFamily="50" charset="-127"/>
              </a:rPr>
              <a:t>4 ) </a:t>
            </a:r>
            <a:r>
              <a:rPr lang="ko-KR" altLang="en-US" sz="1000" spc="-150" dirty="0" smtClean="0">
                <a:ea typeface="나눔바른고딕OTF Light" pitchFamily="50" charset="-127"/>
              </a:rPr>
              <a:t>김찬중 </a:t>
            </a:r>
            <a:r>
              <a:rPr lang="en-US" altLang="ko-KR" sz="1000" spc="-150" dirty="0" smtClean="0">
                <a:ea typeface="나눔바른고딕OTF Light" pitchFamily="50" charset="-127"/>
              </a:rPr>
              <a:t>Part</a:t>
            </a:r>
            <a:endParaRPr lang="en-US" altLang="ko-KR" sz="1000" spc="-150" dirty="0">
              <a:ea typeface="나눔바른고딕OTF Light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spc="-150" dirty="0" smtClean="0">
              <a:ea typeface="나눔바른고딕OTF Light" pitchFamily="50" charset="-127"/>
            </a:endParaRPr>
          </a:p>
          <a:p>
            <a:endParaRPr lang="ko-KR" altLang="en-US" sz="1200" spc="-150" dirty="0" smtClean="0">
              <a:ea typeface="나눔바른고딕OTF Light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204398" y="3140968"/>
            <a:ext cx="136815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spc="-150" dirty="0" smtClean="0">
                <a:ea typeface="나눔바른고딕OTF Light" pitchFamily="50" charset="-127"/>
              </a:rPr>
              <a:t>- </a:t>
            </a:r>
            <a:r>
              <a:rPr lang="ko-KR" altLang="en-US" sz="1200" spc="-150" dirty="0" smtClean="0">
                <a:ea typeface="나눔바른고딕OTF Light" pitchFamily="50" charset="-127"/>
              </a:rPr>
              <a:t>후기</a:t>
            </a:r>
          </a:p>
          <a:p>
            <a:endParaRPr lang="en-US" altLang="ko-KR" sz="1200" spc="-150" dirty="0" smtClean="0">
              <a:ea typeface="나눔바른고딕OTF Light" pitchFamily="50" charset="-127"/>
            </a:endParaRPr>
          </a:p>
          <a:p>
            <a:r>
              <a:rPr lang="en-US" altLang="ko-KR" sz="1200" spc="-150" dirty="0" smtClean="0">
                <a:ea typeface="나눔바른고딕OTF Light" pitchFamily="50" charset="-127"/>
              </a:rPr>
              <a:t>- Q &amp; 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947814" y="2555612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>
                <a:ea typeface="나눔바른고딕OTF Light" pitchFamily="50" charset="-127"/>
              </a:rPr>
              <a:t>Project </a:t>
            </a:r>
            <a:r>
              <a:rPr lang="ko-KR" altLang="en-US" spc="-150" dirty="0" smtClean="0">
                <a:ea typeface="나눔바른고딕OTF Light" pitchFamily="50" charset="-127"/>
              </a:rPr>
              <a:t>일정</a:t>
            </a:r>
            <a:endParaRPr lang="ko-KR" altLang="en-US" spc="-150" dirty="0">
              <a:ea typeface="나눔바른고딕OTF Light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603998" y="2555612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ea typeface="나눔바른고딕OTF Light" pitchFamily="50" charset="-127"/>
              </a:rPr>
              <a:t>구조 자료</a:t>
            </a:r>
            <a:endParaRPr lang="ko-KR" altLang="en-US" spc="-150" dirty="0">
              <a:ea typeface="나눔바른고딕OTF Light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88174" y="2564904"/>
            <a:ext cx="18722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ea typeface="나눔바른고딕OTF Light" pitchFamily="50" charset="-127"/>
              </a:rPr>
              <a:t>UI</a:t>
            </a:r>
            <a:r>
              <a:rPr lang="ko-KR" altLang="en-US" spc="-150" dirty="0">
                <a:ea typeface="나눔바른고딕OTF Light" pitchFamily="50" charset="-127"/>
              </a:rPr>
              <a:t> </a:t>
            </a:r>
            <a:r>
              <a:rPr lang="ko-KR" altLang="en-US" spc="-150" dirty="0" smtClean="0">
                <a:ea typeface="나눔바른고딕OTF Light" pitchFamily="50" charset="-127"/>
              </a:rPr>
              <a:t>및 기능</a:t>
            </a:r>
            <a:endParaRPr lang="ko-KR" altLang="en-US" spc="-150" dirty="0">
              <a:ea typeface="나눔바른고딕OTF Light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736854" y="2555612"/>
            <a:ext cx="21957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smtClean="0">
                <a:ea typeface="나눔바른고딕OTF Light" pitchFamily="50" charset="-127"/>
              </a:rPr>
              <a:t>후기</a:t>
            </a:r>
            <a:endParaRPr lang="ko-KR" altLang="en-US" spc="-150" dirty="0">
              <a:ea typeface="나눔바른고딕OTF Light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목차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14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물리적 모델링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34109" y="332392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12290" name="Picture 2" descr="C:\Users\mrhi6\Desktop\Athens Academy\4.테이블 모델링\물리적모델링사진(12월2일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" y="1408070"/>
            <a:ext cx="10307527" cy="467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0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69" y="1443445"/>
            <a:ext cx="3128727" cy="408622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555" y="1312307"/>
            <a:ext cx="3238824" cy="42173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74883" y="3657600"/>
            <a:ext cx="3246496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51303" y="2988975"/>
            <a:ext cx="18669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저장된 값이 있을 경우 디폴트 값으로 표기</a:t>
            </a:r>
            <a:endParaRPr lang="ko-KR" altLang="en-US" sz="12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886700" y="3486558"/>
            <a:ext cx="474570" cy="7234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액자 9"/>
          <p:cNvSpPr/>
          <p:nvPr/>
        </p:nvSpPr>
        <p:spPr>
          <a:xfrm>
            <a:off x="931945" y="5334000"/>
            <a:ext cx="364711" cy="19567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1485900" y="5431835"/>
            <a:ext cx="5048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28850" y="5334000"/>
            <a:ext cx="20208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출석부 저장</a:t>
            </a:r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출결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77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287" y="1540093"/>
            <a:ext cx="6920764" cy="3892930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5725335" y="2043949"/>
            <a:ext cx="286946" cy="164123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5075" y="2562225"/>
            <a:ext cx="263798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클릭 시 출석현황 페이지로 이동</a:t>
            </a:r>
            <a:endParaRPr lang="ko-KR" altLang="en-US" sz="12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6096000" y="2208072"/>
            <a:ext cx="323850" cy="239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출결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87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74" y="1651641"/>
            <a:ext cx="7600950" cy="36698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7030" y="4019550"/>
            <a:ext cx="224029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현재 시간보다 미래 시간대 </a:t>
            </a:r>
            <a:endParaRPr lang="en-US" altLang="ko-KR" sz="1200" dirty="0" smtClean="0"/>
          </a:p>
          <a:p>
            <a:r>
              <a:rPr lang="ko-KR" altLang="en-US" sz="1200" dirty="0" smtClean="0"/>
              <a:t>선택 후 확인 버튼 클릭 시 </a:t>
            </a:r>
            <a:endParaRPr lang="en-US" altLang="ko-KR" sz="1200" dirty="0" smtClean="0"/>
          </a:p>
          <a:p>
            <a:r>
              <a:rPr lang="ko-KR" altLang="en-US" sz="1200" dirty="0" smtClean="0"/>
              <a:t>노출되는 </a:t>
            </a:r>
            <a:r>
              <a:rPr lang="ko-KR" altLang="en-US" sz="1200" dirty="0" err="1" smtClean="0"/>
              <a:t>메세지</a:t>
            </a:r>
            <a:endParaRPr lang="ko-KR" altLang="en-US" sz="1200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6837030" y="3657600"/>
            <a:ext cx="343711" cy="285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출결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2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7" y="2262023"/>
            <a:ext cx="7078063" cy="2333951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성적관리 </a:t>
            </a: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시험선택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06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43" y="1548220"/>
            <a:ext cx="8059647" cy="384932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성적관리 </a:t>
            </a: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시험선택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2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19" y="1533022"/>
            <a:ext cx="8084918" cy="39161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33875" y="3491088"/>
            <a:ext cx="258688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6021806" y="3933825"/>
            <a:ext cx="293269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67275" y="4905375"/>
            <a:ext cx="362398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각 행 클릭 시 해당 시험 성적확인 </a:t>
            </a:r>
            <a:endParaRPr lang="en-US" altLang="ko-KR" sz="1400" dirty="0" smtClean="0"/>
          </a:p>
          <a:p>
            <a:r>
              <a:rPr lang="ko-KR" altLang="en-US" sz="1400" dirty="0" smtClean="0"/>
              <a:t>페이지로 이동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성적관리 </a:t>
            </a: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시험선택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73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6" y="1623760"/>
            <a:ext cx="7201906" cy="3610479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성적관리 </a:t>
            </a: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성적확인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5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54" y="1650438"/>
            <a:ext cx="6605070" cy="319589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5238669" y="3248383"/>
            <a:ext cx="0" cy="9330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35" y="4205396"/>
            <a:ext cx="3772427" cy="1552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89166" y="3561040"/>
            <a:ext cx="38100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강의 수강생들이 시험 응시 시에 저장됨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수업관리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성적관리 </a:t>
            </a: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성적확인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6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1" y="2349400"/>
            <a:ext cx="6382641" cy="1876687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강의선택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4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65" y="1578700"/>
            <a:ext cx="7829550" cy="378836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강의선택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4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로그인화면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관리자 페이지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9219" name="Picture 3" descr="C:\Users\mrhi6\Desktop\프로젝트(공민우)\로그인페이지(관리자)\로그인페이지(관리자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45" y="1803315"/>
            <a:ext cx="7880441" cy="38331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A77B9365-9A1A-4321-8634-AC76BDF5A3EB}"/>
              </a:ext>
            </a:extLst>
          </p:cNvPr>
          <p:cNvSpPr/>
          <p:nvPr/>
        </p:nvSpPr>
        <p:spPr>
          <a:xfrm>
            <a:off x="349908" y="1742753"/>
            <a:ext cx="883435" cy="4071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1BFF5410-FFF6-4DE0-8536-39E788DFED46}"/>
              </a:ext>
            </a:extLst>
          </p:cNvPr>
          <p:cNvSpPr/>
          <p:nvPr/>
        </p:nvSpPr>
        <p:spPr>
          <a:xfrm>
            <a:off x="255825" y="1685212"/>
            <a:ext cx="198692" cy="216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A77B9365-9A1A-4321-8634-AC76BDF5A3EB}"/>
              </a:ext>
            </a:extLst>
          </p:cNvPr>
          <p:cNvSpPr/>
          <p:nvPr/>
        </p:nvSpPr>
        <p:spPr>
          <a:xfrm>
            <a:off x="5143850" y="2522353"/>
            <a:ext cx="1540572" cy="34441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1BFF5410-FFF6-4DE0-8536-39E788DFED46}"/>
              </a:ext>
            </a:extLst>
          </p:cNvPr>
          <p:cNvSpPr/>
          <p:nvPr/>
        </p:nvSpPr>
        <p:spPr>
          <a:xfrm>
            <a:off x="5039977" y="2414261"/>
            <a:ext cx="198692" cy="216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9220" name="Picture 4" descr="C:\Users\mrhi6\Desktop\프로젝트(공민우)\로그인페이지(관리자)\관리자(입력한 정보가 틀렸을 때 alert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764" y="2773250"/>
            <a:ext cx="3048851" cy="9466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1BFF5410-FFF6-4DE0-8536-39E788DFED46}"/>
              </a:ext>
            </a:extLst>
          </p:cNvPr>
          <p:cNvSpPr/>
          <p:nvPr/>
        </p:nvSpPr>
        <p:spPr>
          <a:xfrm>
            <a:off x="1402863" y="2681545"/>
            <a:ext cx="198692" cy="216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8282350" y="201950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591446" y="2018132"/>
            <a:ext cx="1998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로고를 클릭 시 메인 페이지로 이동한다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하지만 권한 설정을 해놨기 때문에 로그인 페이지에 머무른다</a:t>
            </a:r>
            <a:r>
              <a:rPr lang="en-US" altLang="ko-KR" sz="1200" dirty="0"/>
              <a:t>.)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8298687" y="322487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622282" y="3200261"/>
            <a:ext cx="199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버튼을 클릭하여 선생님 페이지나 사용자 페이지로 이동할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8295924" y="436155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605590" y="4361556"/>
            <a:ext cx="1998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입력한 정보가 틀렸을 경우 나오는 팝업 창</a:t>
            </a:r>
            <a:endParaRPr lang="en-US" altLang="ko-KR" sz="1200" dirty="0"/>
          </a:p>
        </p:txBody>
      </p:sp>
      <p:sp>
        <p:nvSpPr>
          <p:cNvPr id="42" name="모서리가 둥근 직사각형 14">
            <a:extLst>
              <a:ext uri="{FF2B5EF4-FFF2-40B4-BE49-F238E27FC236}">
                <a16:creationId xmlns:a16="http://schemas.microsoft.com/office/drawing/2014/main" xmlns="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22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48" grpId="0" animBg="1"/>
      <p:bldP spid="41" grpId="0" animBg="1"/>
      <p:bldP spid="50" grpId="0" animBg="1"/>
      <p:bldP spid="51" grpId="0" animBg="1"/>
      <p:bldP spid="52" grpId="0"/>
      <p:bldP spid="53" grpId="0" animBg="1"/>
      <p:bldP spid="54" grpId="0"/>
      <p:bldP spid="55" grpId="0" animBg="1"/>
      <p:bldP spid="56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65" y="1578700"/>
            <a:ext cx="7829550" cy="3788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95700" y="3095976"/>
            <a:ext cx="250507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66" y="1578701"/>
            <a:ext cx="7847192" cy="37274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95700" y="3095976"/>
            <a:ext cx="217227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5436267" y="3486558"/>
            <a:ext cx="659733" cy="7615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70149" y="4457700"/>
            <a:ext cx="29257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각 행 클릭 시 해당 강의 </a:t>
            </a:r>
            <a:endParaRPr lang="en-US" altLang="ko-KR" sz="1400" dirty="0" smtClean="0"/>
          </a:p>
          <a:p>
            <a:r>
              <a:rPr lang="ko-KR" altLang="en-US" sz="1400" dirty="0" smtClean="0"/>
              <a:t>온라인자료 페이지로 이동</a:t>
            </a:r>
            <a:endParaRPr lang="ko-KR" altLang="en-US" sz="14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강의선택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33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92" y="1815298"/>
            <a:ext cx="7773485" cy="3315163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목록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84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3" y="1474967"/>
            <a:ext cx="8279217" cy="4023181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6021806" y="3095976"/>
            <a:ext cx="293269" cy="247664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6410325" y="3219808"/>
            <a:ext cx="640427" cy="1238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37481" y="3472880"/>
            <a:ext cx="19023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클릭 시 글쓰기 페이지로 이동</a:t>
            </a:r>
            <a:endParaRPr lang="ko-KR" altLang="en-US" sz="12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목</a:t>
            </a:r>
            <a:r>
              <a:rPr lang="ko-KR" altLang="en-US" dirty="0">
                <a:solidFill>
                  <a:prstClr val="white"/>
                </a:solidFill>
              </a:rPr>
              <a:t>록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52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3" y="1474232"/>
            <a:ext cx="10058400" cy="4547772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글쓰기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55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93" y="1677337"/>
            <a:ext cx="8176421" cy="3951937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760725" y="5162550"/>
            <a:ext cx="339955" cy="21907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249719" y="5272087"/>
            <a:ext cx="6461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38669" y="5162550"/>
            <a:ext cx="18120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각 내용들을 채우고 </a:t>
            </a:r>
            <a:endParaRPr lang="en-US" altLang="ko-KR" sz="1200" dirty="0" smtClean="0"/>
          </a:p>
          <a:p>
            <a:r>
              <a:rPr lang="ko-KR" altLang="en-US" sz="1200" dirty="0" smtClean="0"/>
              <a:t>클릭 시 업로드 가능</a:t>
            </a:r>
            <a:endParaRPr lang="ko-KR" altLang="en-US" sz="12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글쓰기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38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95" y="1677337"/>
            <a:ext cx="3972436" cy="32120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557" y="1677338"/>
            <a:ext cx="3581293" cy="32402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6973" y="5181600"/>
            <a:ext cx="44767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콤보박스로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업로드할</a:t>
            </a:r>
            <a:r>
              <a:rPr lang="ko-KR" altLang="en-US" dirty="0" smtClean="0"/>
              <a:t> 강의 선택 가능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3395349" y="2543175"/>
            <a:ext cx="252726" cy="2543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72250" y="5010150"/>
            <a:ext cx="37141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자료 구분 선택 가능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7494166" y="3486558"/>
            <a:ext cx="363959" cy="14028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글쓰기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39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25" y="1655206"/>
            <a:ext cx="8020321" cy="3859779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4043530" y="3790950"/>
            <a:ext cx="397155" cy="171450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꺾인 연결선 10"/>
          <p:cNvCxnSpPr/>
          <p:nvPr/>
        </p:nvCxnSpPr>
        <p:spPr>
          <a:xfrm>
            <a:off x="4242107" y="3962400"/>
            <a:ext cx="210134" cy="171450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47173" y="4388638"/>
            <a:ext cx="196790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클릭 시 파일 첨부 가능</a:t>
            </a:r>
            <a:endParaRPr lang="ko-KR" altLang="en-US" sz="12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글쓰기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81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13" y="2169972"/>
            <a:ext cx="5415625" cy="29340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76625" y="3572283"/>
            <a:ext cx="40862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6467475" y="3941615"/>
            <a:ext cx="216947" cy="6684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52241" y="4752975"/>
            <a:ext cx="45008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행 클릭 시 자료 내용 확인 가능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목록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6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21" y="1421279"/>
            <a:ext cx="6592220" cy="4601217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내</a:t>
            </a:r>
            <a:r>
              <a:rPr lang="ko-KR" altLang="en-US" dirty="0">
                <a:solidFill>
                  <a:prstClr val="white"/>
                </a:solidFill>
              </a:rPr>
              <a:t>용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2421" y="2876550"/>
            <a:ext cx="5922143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36326" y="3381740"/>
            <a:ext cx="30889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4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57725" y="3535628"/>
            <a:ext cx="252301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80741" y="3344342"/>
            <a:ext cx="2201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파일 이름 반환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55757" y="3913047"/>
            <a:ext cx="4263476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ko-KR" altLang="en-US" sz="1400" dirty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6021806" y="4257675"/>
            <a:ext cx="1028946" cy="190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50752" y="4124795"/>
            <a:ext cx="20837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파일 객체 저장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55757" y="4651711"/>
            <a:ext cx="426347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6027285" y="4790210"/>
            <a:ext cx="102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050752" y="4607948"/>
            <a:ext cx="19979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파일 사이즈 반환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02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3" y="1442012"/>
            <a:ext cx="10058400" cy="4814411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4752975" y="4057650"/>
            <a:ext cx="1115004" cy="18097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021806" y="4148137"/>
            <a:ext cx="4932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65372" y="3953992"/>
            <a:ext cx="180683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클릭 시 파일 다운로드</a:t>
            </a:r>
            <a:endParaRPr lang="ko-KR" altLang="en-US" sz="1200" dirty="0"/>
          </a:p>
        </p:txBody>
      </p:sp>
      <p:sp>
        <p:nvSpPr>
          <p:cNvPr id="10" name="액자 9"/>
          <p:cNvSpPr/>
          <p:nvPr/>
        </p:nvSpPr>
        <p:spPr>
          <a:xfrm>
            <a:off x="4385566" y="4714875"/>
            <a:ext cx="300734" cy="20002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/>
          <p:cNvSpPr/>
          <p:nvPr/>
        </p:nvSpPr>
        <p:spPr>
          <a:xfrm>
            <a:off x="4686300" y="4714875"/>
            <a:ext cx="257175" cy="20002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924396" y="4914900"/>
            <a:ext cx="461170" cy="3238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00225" y="5238750"/>
            <a:ext cx="212417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클릭 시 수정가능</a:t>
            </a:r>
            <a:endParaRPr lang="ko-KR" altLang="en-US" sz="1200" dirty="0"/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4943475" y="4914900"/>
            <a:ext cx="152400" cy="4623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52975" y="5377249"/>
            <a:ext cx="176212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/>
              <a:t>클릭 시 게시물 삭제</a:t>
            </a:r>
            <a:endParaRPr lang="ko-KR" altLang="en-US" sz="1200"/>
          </a:p>
        </p:txBody>
      </p:sp>
      <p:sp>
        <p:nvSpPr>
          <p:cNvPr id="43" name="액자 42"/>
          <p:cNvSpPr/>
          <p:nvPr/>
        </p:nvSpPr>
        <p:spPr>
          <a:xfrm>
            <a:off x="7292565" y="4714875"/>
            <a:ext cx="257175" cy="20002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H="1" flipV="1">
            <a:off x="7568790" y="4914900"/>
            <a:ext cx="394110" cy="4623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549740" y="5377249"/>
            <a:ext cx="178476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클릭 시 목록으로 이동</a:t>
            </a:r>
            <a:endParaRPr lang="ko-KR" altLang="en-US" sz="1200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내</a:t>
            </a:r>
            <a:r>
              <a:rPr lang="ko-KR" altLang="en-US" dirty="0">
                <a:solidFill>
                  <a:prstClr val="white"/>
                </a:solidFill>
              </a:rPr>
              <a:t>용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31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로그인화면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관리자 페이지</a:t>
            </a:r>
            <a:r>
              <a:rPr lang="en-US" altLang="ko-KR" dirty="0">
                <a:solidFill>
                  <a:prstClr val="white"/>
                </a:solidFill>
              </a:rPr>
              <a:t>) – </a:t>
            </a:r>
            <a:r>
              <a:rPr lang="ko-KR" altLang="en-US" dirty="0">
                <a:solidFill>
                  <a:prstClr val="white"/>
                </a:solidFill>
              </a:rPr>
              <a:t>사용된 코드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8282350" y="201950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591446" y="2018132"/>
            <a:ext cx="1998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장고에서 제공하는 </a:t>
            </a:r>
            <a:r>
              <a:rPr lang="en-US" altLang="ko-KR" sz="1200" dirty="0"/>
              <a:t>authenticate </a:t>
            </a:r>
            <a:r>
              <a:rPr lang="ko-KR" altLang="en-US" sz="1200" dirty="0"/>
              <a:t>함수를 사용하여 인증 과정을 거칩니다</a:t>
            </a:r>
            <a:r>
              <a:rPr lang="en-US" altLang="ko-KR" sz="1200" dirty="0"/>
              <a:t>.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8298687" y="372440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622282" y="3699792"/>
            <a:ext cx="1998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인증이 되었다면 </a:t>
            </a:r>
            <a:r>
              <a:rPr lang="en-US" altLang="ko-KR" sz="1200" dirty="0"/>
              <a:t>(user</a:t>
            </a:r>
            <a:r>
              <a:rPr lang="ko-KR" altLang="en-US" sz="1200" dirty="0"/>
              <a:t>객체 생성 되었다면</a:t>
            </a:r>
            <a:r>
              <a:rPr lang="en-US" altLang="ko-KR" sz="1200" dirty="0"/>
              <a:t>) </a:t>
            </a:r>
            <a:r>
              <a:rPr lang="ko-KR" altLang="en-US" sz="1200" dirty="0"/>
              <a:t>로그인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그렇지 않을 경우 입력하신 정보가 틀렸다는 메시지를 띄웁니다</a:t>
            </a:r>
            <a:r>
              <a:rPr lang="en-US" altLang="ko-KR" sz="1200" dirty="0"/>
              <a:t>.</a:t>
            </a:r>
          </a:p>
        </p:txBody>
      </p:sp>
      <p:sp>
        <p:nvSpPr>
          <p:cNvPr id="42" name="모서리가 둥근 직사각형 14">
            <a:extLst>
              <a:ext uri="{FF2B5EF4-FFF2-40B4-BE49-F238E27FC236}">
                <a16:creationId xmlns:a16="http://schemas.microsoft.com/office/drawing/2014/main" xmlns="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60EAE1C4-79B2-49D7-9D5E-565F8FAEA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32" y="1851180"/>
            <a:ext cx="7641164" cy="256250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BB3873D4-5489-487E-A790-C642FFDBCADB}"/>
              </a:ext>
            </a:extLst>
          </p:cNvPr>
          <p:cNvSpPr/>
          <p:nvPr/>
        </p:nvSpPr>
        <p:spPr>
          <a:xfrm>
            <a:off x="716502" y="2785111"/>
            <a:ext cx="4339699" cy="28639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92ACB515-93E8-41DC-8B13-7E32F14DB846}"/>
              </a:ext>
            </a:extLst>
          </p:cNvPr>
          <p:cNvSpPr/>
          <p:nvPr/>
        </p:nvSpPr>
        <p:spPr>
          <a:xfrm>
            <a:off x="551777" y="261053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E775DB1-DD37-432B-AD88-8C48B1F5FD7C}"/>
              </a:ext>
            </a:extLst>
          </p:cNvPr>
          <p:cNvSpPr/>
          <p:nvPr/>
        </p:nvSpPr>
        <p:spPr>
          <a:xfrm>
            <a:off x="716501" y="3081541"/>
            <a:ext cx="7235300" cy="104995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80EB8F1B-852B-4A21-832D-36CDD3709A37}"/>
              </a:ext>
            </a:extLst>
          </p:cNvPr>
          <p:cNvSpPr/>
          <p:nvPr/>
        </p:nvSpPr>
        <p:spPr>
          <a:xfrm>
            <a:off x="552375" y="2984901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4993B61C-5575-4C92-BAD1-B4DA414368AD}"/>
              </a:ext>
            </a:extLst>
          </p:cNvPr>
          <p:cNvSpPr txBox="1"/>
          <p:nvPr/>
        </p:nvSpPr>
        <p:spPr>
          <a:xfrm>
            <a:off x="361076" y="1440125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16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53" grpId="0" animBg="1"/>
      <p:bldP spid="54" grpId="0"/>
      <p:bldP spid="38" grpId="0" animBg="1"/>
      <p:bldP spid="37" grpId="0" animBg="1"/>
      <p:bldP spid="48" grpId="0" animBg="1"/>
      <p:bldP spid="41" grpId="0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65" y="1851291"/>
            <a:ext cx="8468908" cy="3381847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첨부파일 다운로드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8621" y="3095976"/>
            <a:ext cx="387989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878519" y="3219808"/>
            <a:ext cx="14365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15075" y="3019425"/>
            <a:ext cx="2895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파일 경로 지정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63332" y="4333875"/>
            <a:ext cx="532109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ko-KR" altLang="en-US" sz="14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6684422" y="4626262"/>
            <a:ext cx="59267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77099" y="4476750"/>
            <a:ext cx="26003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한글명</a:t>
            </a:r>
            <a:r>
              <a:rPr lang="ko-KR" altLang="en-US" dirty="0" smtClean="0"/>
              <a:t> 파일 다운가능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119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65" y="1425418"/>
            <a:ext cx="8214180" cy="4436512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644065" y="5572125"/>
            <a:ext cx="1011692" cy="28980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1581151" y="3733800"/>
            <a:ext cx="2538579" cy="18383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액자 9"/>
          <p:cNvSpPr/>
          <p:nvPr/>
        </p:nvSpPr>
        <p:spPr>
          <a:xfrm>
            <a:off x="4119730" y="3562350"/>
            <a:ext cx="871370" cy="171450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22639" y="4572000"/>
            <a:ext cx="162851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파일 다운로드 성공</a:t>
            </a:r>
            <a:endParaRPr lang="ko-KR" altLang="en-US" sz="12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첨부파일 다운로드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1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3" y="1398032"/>
            <a:ext cx="5041988" cy="450154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수정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99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49" y="1312307"/>
            <a:ext cx="10058400" cy="481965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3505200" y="3609975"/>
            <a:ext cx="1076332" cy="7786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3505200" y="4600575"/>
            <a:ext cx="1011686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0700" y="4314825"/>
            <a:ext cx="17240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내용 수정가능</a:t>
            </a:r>
            <a:endParaRPr lang="ko-KR" altLang="en-US"/>
          </a:p>
        </p:txBody>
      </p:sp>
      <p:sp>
        <p:nvSpPr>
          <p:cNvPr id="12" name="액자 11"/>
          <p:cNvSpPr/>
          <p:nvPr/>
        </p:nvSpPr>
        <p:spPr>
          <a:xfrm>
            <a:off x="6837030" y="4076700"/>
            <a:ext cx="1106820" cy="23812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7494166" y="4388639"/>
            <a:ext cx="449684" cy="4024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50752" y="4857750"/>
            <a:ext cx="2559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첨부파일 교체 가능</a:t>
            </a:r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수정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5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49" y="1312307"/>
            <a:ext cx="10058400" cy="4819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49" y="1296591"/>
            <a:ext cx="10058400" cy="4835366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6808455" y="4029075"/>
            <a:ext cx="1458894" cy="276225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7743825" y="4388638"/>
            <a:ext cx="295275" cy="6119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18847" y="5000625"/>
            <a:ext cx="144050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교체할 파일</a:t>
            </a:r>
            <a:endParaRPr lang="ko-KR" altLang="en-US" sz="12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파일교</a:t>
            </a:r>
            <a:r>
              <a:rPr lang="ko-KR" altLang="en-US" dirty="0">
                <a:solidFill>
                  <a:prstClr val="white"/>
                </a:solidFill>
              </a:rPr>
              <a:t>체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04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49" y="1312307"/>
            <a:ext cx="10058400" cy="4819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49" y="1296591"/>
            <a:ext cx="10058400" cy="4851082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수정완료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80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3" y="2334095"/>
            <a:ext cx="5992062" cy="1362265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온라인자료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삭</a:t>
            </a:r>
            <a:r>
              <a:rPr lang="ko-KR" altLang="en-US" dirty="0">
                <a:solidFill>
                  <a:prstClr val="white"/>
                </a:solidFill>
              </a:rPr>
              <a:t>제</a:t>
            </a:r>
            <a:r>
              <a:rPr lang="en-US" altLang="ko-KR" dirty="0" smtClean="0">
                <a:solidFill>
                  <a:prstClr val="white"/>
                </a:solidFill>
              </a:rPr>
              <a:t>(views.py)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41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1" y="1447473"/>
            <a:ext cx="10058400" cy="451939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 예약</a:t>
            </a:r>
            <a:r>
              <a:rPr lang="en-US" altLang="ko-KR" dirty="0" smtClean="0">
                <a:solidFill>
                  <a:prstClr val="white"/>
                </a:solidFill>
              </a:rPr>
              <a:t>(views.py) - </a:t>
            </a:r>
            <a:r>
              <a:rPr lang="ko-KR" altLang="en-US" dirty="0" err="1" smtClean="0">
                <a:solidFill>
                  <a:prstClr val="white"/>
                </a:solidFill>
              </a:rPr>
              <a:t>세팅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1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2" y="1441380"/>
            <a:ext cx="8145625" cy="4462884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 예약</a:t>
            </a:r>
            <a:r>
              <a:rPr lang="en-US" altLang="ko-KR" dirty="0" smtClean="0">
                <a:solidFill>
                  <a:prstClr val="white"/>
                </a:solidFill>
              </a:rPr>
              <a:t>(views.py) – </a:t>
            </a:r>
            <a:r>
              <a:rPr lang="ko-KR" altLang="en-US" dirty="0" smtClean="0">
                <a:solidFill>
                  <a:prstClr val="white"/>
                </a:solidFill>
              </a:rPr>
              <a:t>자녀선택</a:t>
            </a:r>
            <a:r>
              <a:rPr lang="en-US" altLang="ko-KR" dirty="0" smtClean="0">
                <a:solidFill>
                  <a:prstClr val="white"/>
                </a:solidFill>
              </a:rPr>
              <a:t>/</a:t>
            </a:r>
            <a:r>
              <a:rPr lang="ko-KR" altLang="en-US" dirty="0" smtClean="0">
                <a:solidFill>
                  <a:prstClr val="white"/>
                </a:solidFill>
              </a:rPr>
              <a:t>강의선택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5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2" y="1519080"/>
            <a:ext cx="4041264" cy="12669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6" y="3219808"/>
            <a:ext cx="4013660" cy="23359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016" y="4202661"/>
            <a:ext cx="4371528" cy="1281408"/>
          </a:xfrm>
          <a:prstGeom prst="rect">
            <a:avLst/>
          </a:prstGeom>
        </p:spPr>
      </p:pic>
      <p:sp>
        <p:nvSpPr>
          <p:cNvPr id="9" name="액자 8"/>
          <p:cNvSpPr/>
          <p:nvPr/>
        </p:nvSpPr>
        <p:spPr>
          <a:xfrm>
            <a:off x="2238375" y="2353145"/>
            <a:ext cx="570838" cy="29480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40684" y="1529406"/>
            <a:ext cx="407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</a:t>
            </a:r>
            <a:endParaRPr lang="ko-KR" altLang="en-US" sz="1200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3223898" y="2518761"/>
            <a:ext cx="46507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6303" y="2353145"/>
            <a:ext cx="223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클릭 시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번으로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40684" y="3343640"/>
            <a:ext cx="315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</a:t>
            </a:r>
            <a:endParaRPr lang="ko-KR" altLang="en-US" sz="1200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352925" y="4533901"/>
            <a:ext cx="885744" cy="1547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74883" y="4000500"/>
            <a:ext cx="288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강의 선택 </a:t>
            </a:r>
            <a:r>
              <a:rPr lang="ko-KR" altLang="en-US" dirty="0" err="1" smtClean="0"/>
              <a:t>콤보</a:t>
            </a:r>
            <a:r>
              <a:rPr lang="ko-KR" altLang="en-US" dirty="0" smtClean="0"/>
              <a:t> 박스</a:t>
            </a:r>
            <a:endParaRPr lang="ko-KR" altLang="en-US" dirty="0"/>
          </a:p>
        </p:txBody>
      </p:sp>
      <p:sp>
        <p:nvSpPr>
          <p:cNvPr id="22" name="액자 21"/>
          <p:cNvSpPr/>
          <p:nvPr/>
        </p:nvSpPr>
        <p:spPr>
          <a:xfrm>
            <a:off x="2238375" y="5057775"/>
            <a:ext cx="570838" cy="2762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7944" y="5484069"/>
            <a:ext cx="31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클릭 </a:t>
            </a:r>
            <a:r>
              <a:rPr lang="ko-KR" altLang="en-US" smtClean="0"/>
              <a:t>시 예약 시간표가 나옴</a:t>
            </a:r>
            <a:endParaRPr lang="ko-KR" altLang="en-US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 예약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 – </a:t>
            </a:r>
            <a:r>
              <a:rPr lang="ko-KR" altLang="en-US" dirty="0" smtClean="0">
                <a:solidFill>
                  <a:prstClr val="white"/>
                </a:solidFill>
              </a:rPr>
              <a:t>자녀선택</a:t>
            </a:r>
            <a:r>
              <a:rPr lang="en-US" altLang="ko-KR" dirty="0" smtClean="0">
                <a:solidFill>
                  <a:prstClr val="white"/>
                </a:solidFill>
              </a:rPr>
              <a:t>/</a:t>
            </a:r>
            <a:r>
              <a:rPr lang="ko-KR" altLang="en-US" dirty="0" smtClean="0">
                <a:solidFill>
                  <a:prstClr val="white"/>
                </a:solidFill>
              </a:rPr>
              <a:t>강의선택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55172" y="836406"/>
            <a:ext cx="219406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관리자 메인 페이지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414136D8-83EF-40F5-888A-5C46EB19C941}"/>
              </a:ext>
            </a:extLst>
          </p:cNvPr>
          <p:cNvGrpSpPr/>
          <p:nvPr/>
        </p:nvGrpSpPr>
        <p:grpSpPr>
          <a:xfrm>
            <a:off x="447026" y="1493040"/>
            <a:ext cx="7923946" cy="4724658"/>
            <a:chOff x="447026" y="1493040"/>
            <a:chExt cx="7923946" cy="4724658"/>
          </a:xfrm>
        </p:grpSpPr>
        <p:cxnSp>
          <p:nvCxnSpPr>
            <p:cNvPr id="4" name="직선 화살표 연결선 3"/>
            <p:cNvCxnSpPr/>
            <p:nvPr/>
          </p:nvCxnSpPr>
          <p:spPr>
            <a:xfrm flipH="1" flipV="1">
              <a:off x="4452241" y="3095976"/>
              <a:ext cx="129291" cy="247664"/>
            </a:xfrm>
            <a:prstGeom prst="straightConnector1">
              <a:avLst/>
            </a:prstGeom>
            <a:ln w="63500" cap="sq">
              <a:solidFill>
                <a:schemeClr val="bg1"/>
              </a:solidFill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81F373A3-E933-4B5A-B651-0265FD732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572" b="39367"/>
            <a:stretch/>
          </p:blipFill>
          <p:spPr>
            <a:xfrm>
              <a:off x="447026" y="1493040"/>
              <a:ext cx="7923946" cy="2326234"/>
            </a:xfrm>
            <a:prstGeom prst="rect">
              <a:avLst/>
            </a:prstGeom>
          </p:spPr>
        </p:pic>
        <p:pic>
          <p:nvPicPr>
            <p:cNvPr id="7" name="그림 6" descr="사람, 사진, 전자기기, 남자이(가) 표시된 사진&#10;&#10;자동 생성된 설명">
              <a:extLst>
                <a:ext uri="{FF2B5EF4-FFF2-40B4-BE49-F238E27FC236}">
                  <a16:creationId xmlns:a16="http://schemas.microsoft.com/office/drawing/2014/main" xmlns="" id="{21CB6CD3-D5BE-442C-8841-F7F6D947D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204" y="3891464"/>
              <a:ext cx="6728818" cy="2326234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77B9365-9A1A-4321-8634-AC76BDF5A3EB}"/>
              </a:ext>
            </a:extLst>
          </p:cNvPr>
          <p:cNvSpPr/>
          <p:nvPr/>
        </p:nvSpPr>
        <p:spPr>
          <a:xfrm>
            <a:off x="298638" y="1409823"/>
            <a:ext cx="1123847" cy="39349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1BFF5410-FFF6-4DE0-8536-39E788DFED46}"/>
              </a:ext>
            </a:extLst>
          </p:cNvPr>
          <p:cNvSpPr/>
          <p:nvPr/>
        </p:nvSpPr>
        <p:spPr>
          <a:xfrm>
            <a:off x="183717" y="126662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8A580DE3-9AAC-4C20-A112-60D1D6D2BD50}"/>
              </a:ext>
            </a:extLst>
          </p:cNvPr>
          <p:cNvSpPr/>
          <p:nvPr/>
        </p:nvSpPr>
        <p:spPr>
          <a:xfrm>
            <a:off x="4708310" y="1857709"/>
            <a:ext cx="3285825" cy="200733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3ED71E87-F0FB-45A6-BC33-F8846E401D49}"/>
              </a:ext>
            </a:extLst>
          </p:cNvPr>
          <p:cNvSpPr/>
          <p:nvPr/>
        </p:nvSpPr>
        <p:spPr>
          <a:xfrm>
            <a:off x="1563170" y="3924574"/>
            <a:ext cx="6507810" cy="223041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6D23712-B681-4DA1-95F2-2728AFF8848B}"/>
              </a:ext>
            </a:extLst>
          </p:cNvPr>
          <p:cNvSpPr/>
          <p:nvPr/>
        </p:nvSpPr>
        <p:spPr>
          <a:xfrm>
            <a:off x="1570873" y="1838532"/>
            <a:ext cx="1123847" cy="28639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E4DA8EA5-201D-44B7-890C-639053B0146F}"/>
              </a:ext>
            </a:extLst>
          </p:cNvPr>
          <p:cNvSpPr/>
          <p:nvPr/>
        </p:nvSpPr>
        <p:spPr>
          <a:xfrm>
            <a:off x="1408578" y="173794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D8D3B2D7-FD31-4128-AF80-087F06307B17}"/>
              </a:ext>
            </a:extLst>
          </p:cNvPr>
          <p:cNvSpPr/>
          <p:nvPr/>
        </p:nvSpPr>
        <p:spPr>
          <a:xfrm>
            <a:off x="4567625" y="166011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8282350" y="114627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591446" y="1144904"/>
            <a:ext cx="1998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로고를 클릭 시 메인 페이지로 이동한다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B267E69-DAA7-43F4-9BFD-CD3112BFCF7F}"/>
              </a:ext>
            </a:extLst>
          </p:cNvPr>
          <p:cNvSpPr/>
          <p:nvPr/>
        </p:nvSpPr>
        <p:spPr>
          <a:xfrm>
            <a:off x="8278020" y="198033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4787F26-C02C-452F-8379-49E20C5BBCB6}"/>
              </a:ext>
            </a:extLst>
          </p:cNvPr>
          <p:cNvSpPr txBox="1"/>
          <p:nvPr/>
        </p:nvSpPr>
        <p:spPr>
          <a:xfrm>
            <a:off x="8591446" y="1981729"/>
            <a:ext cx="1998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날짜가 출력된다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D2CC3236-7BA7-49D8-9E0B-08F1023729A2}"/>
              </a:ext>
            </a:extLst>
          </p:cNvPr>
          <p:cNvSpPr/>
          <p:nvPr/>
        </p:nvSpPr>
        <p:spPr>
          <a:xfrm>
            <a:off x="8278020" y="247573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C618CB6-0BD3-4894-8D30-035E0606BB04}"/>
              </a:ext>
            </a:extLst>
          </p:cNvPr>
          <p:cNvSpPr txBox="1"/>
          <p:nvPr/>
        </p:nvSpPr>
        <p:spPr>
          <a:xfrm>
            <a:off x="8580987" y="2488728"/>
            <a:ext cx="1998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통계를 통해 일별 가입자 현황을 살펴 볼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탭 기능을 통해 선생님 가입자수</a:t>
            </a:r>
            <a:r>
              <a:rPr lang="en-US" altLang="ko-KR" sz="1200" dirty="0"/>
              <a:t>, </a:t>
            </a:r>
            <a:r>
              <a:rPr lang="ko-KR" altLang="en-US" sz="1200" dirty="0"/>
              <a:t>학생</a:t>
            </a:r>
            <a:r>
              <a:rPr lang="en-US" altLang="ko-KR" sz="1200" dirty="0"/>
              <a:t>/</a:t>
            </a:r>
            <a:r>
              <a:rPr lang="ko-KR" altLang="en-US" sz="1200" dirty="0"/>
              <a:t>학부모 가입자 수를 필터링 할 수 있다</a:t>
            </a:r>
            <a:r>
              <a:rPr lang="en-US" altLang="ko-KR" sz="1200" dirty="0"/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21A816A5-FF9C-4F65-B785-E78CD58CB440}"/>
              </a:ext>
            </a:extLst>
          </p:cNvPr>
          <p:cNvSpPr/>
          <p:nvPr/>
        </p:nvSpPr>
        <p:spPr>
          <a:xfrm>
            <a:off x="8286954" y="383700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FAFE0F67-5810-4B91-8CB6-2A956A6EE26E}"/>
              </a:ext>
            </a:extLst>
          </p:cNvPr>
          <p:cNvSpPr txBox="1"/>
          <p:nvPr/>
        </p:nvSpPr>
        <p:spPr>
          <a:xfrm>
            <a:off x="8593450" y="3896923"/>
            <a:ext cx="1998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재직중인 선생님 목록을 볼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선생님 사진과 이름이 나오며 탭 기능을 통해 과목별로 볼 수 도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D6D23712-B681-4DA1-95F2-2728AFF8848B}"/>
              </a:ext>
            </a:extLst>
          </p:cNvPr>
          <p:cNvSpPr/>
          <p:nvPr/>
        </p:nvSpPr>
        <p:spPr>
          <a:xfrm>
            <a:off x="4744132" y="4290556"/>
            <a:ext cx="1763760" cy="161597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8D3B2D7-FD31-4128-AF80-087F06307B17}"/>
              </a:ext>
            </a:extLst>
          </p:cNvPr>
          <p:cNvSpPr/>
          <p:nvPr/>
        </p:nvSpPr>
        <p:spPr>
          <a:xfrm>
            <a:off x="4603447" y="410912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21A816A5-FF9C-4F65-B785-E78CD58CB440}"/>
              </a:ext>
            </a:extLst>
          </p:cNvPr>
          <p:cNvSpPr/>
          <p:nvPr/>
        </p:nvSpPr>
        <p:spPr>
          <a:xfrm>
            <a:off x="8274491" y="503549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AFE0F67-5810-4B91-8CB6-2A956A6EE26E}"/>
              </a:ext>
            </a:extLst>
          </p:cNvPr>
          <p:cNvSpPr txBox="1"/>
          <p:nvPr/>
        </p:nvSpPr>
        <p:spPr>
          <a:xfrm>
            <a:off x="8580987" y="5095419"/>
            <a:ext cx="1998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마우스를 올리면 사진이 살짝 확대되며</a:t>
            </a:r>
            <a:r>
              <a:rPr lang="en-US" altLang="ko-KR" sz="1200" dirty="0"/>
              <a:t>, </a:t>
            </a:r>
            <a:r>
              <a:rPr lang="ko-KR" altLang="en-US" sz="1200" dirty="0"/>
              <a:t>클릭하면 선생님 상세정보 창이 나온다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8194" name="Picture 2" descr="C:\Users\mrhi6\Desktop\프로젝트(공민우)\메인페이지(관리자)\선생님 상세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7" y="4696463"/>
            <a:ext cx="1263238" cy="14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꺾인 연결선 5"/>
          <p:cNvCxnSpPr>
            <a:stCxn id="50" idx="0"/>
            <a:endCxn id="8194" idx="0"/>
          </p:cNvCxnSpPr>
          <p:nvPr/>
        </p:nvCxnSpPr>
        <p:spPr>
          <a:xfrm rot="16200000" flipH="1" flipV="1">
            <a:off x="2966585" y="2037036"/>
            <a:ext cx="405907" cy="4912946"/>
          </a:xfrm>
          <a:prstGeom prst="bentConnector3">
            <a:avLst>
              <a:gd name="adj1" fmla="val -56318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555E7D7-A4E0-4311-AAF7-E54831501E6C}"/>
              </a:ext>
            </a:extLst>
          </p:cNvPr>
          <p:cNvSpPr/>
          <p:nvPr/>
        </p:nvSpPr>
        <p:spPr>
          <a:xfrm>
            <a:off x="1378073" y="375410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pic>
        <p:nvPicPr>
          <p:cNvPr id="51" name="그림 50" descr="스크린샷, 실내, 모니터, 컴퓨터이(가) 표시된 사진&#10;&#10;자동 생성된 설명">
            <a:extLst>
              <a:ext uri="{FF2B5EF4-FFF2-40B4-BE49-F238E27FC236}">
                <a16:creationId xmlns:a16="http://schemas.microsoft.com/office/drawing/2014/main" xmlns="" id="{AB381F7C-8B1C-4C6F-9283-AFDF632197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766" y="2239523"/>
            <a:ext cx="3168506" cy="3177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D6D23712-B681-4DA1-95F2-2728AFF8848B}"/>
              </a:ext>
            </a:extLst>
          </p:cNvPr>
          <p:cNvSpPr/>
          <p:nvPr/>
        </p:nvSpPr>
        <p:spPr>
          <a:xfrm>
            <a:off x="7578811" y="1451552"/>
            <a:ext cx="751919" cy="28639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C:\Users\mrhi6\Desktop\프로젝트(공민우)\프로필(관리자)\관리자 베이스 사진 클릭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491" y="1787739"/>
            <a:ext cx="1185481" cy="1125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D6D23712-B681-4DA1-95F2-2728AFF8848B}"/>
              </a:ext>
            </a:extLst>
          </p:cNvPr>
          <p:cNvSpPr/>
          <p:nvPr/>
        </p:nvSpPr>
        <p:spPr>
          <a:xfrm>
            <a:off x="7218352" y="1833833"/>
            <a:ext cx="852628" cy="28639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7" name="Picture 3" descr="C:\Users\mrhi6\Desktop\프로젝트(공민우)\프로필(관리자)\관리자(프로필 수정)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72" y="1346216"/>
            <a:ext cx="8628658" cy="46491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A77B9365-9A1A-4321-8634-AC76BDF5A3EB}"/>
              </a:ext>
            </a:extLst>
          </p:cNvPr>
          <p:cNvSpPr/>
          <p:nvPr/>
        </p:nvSpPr>
        <p:spPr>
          <a:xfrm>
            <a:off x="3468766" y="2069983"/>
            <a:ext cx="363928" cy="28035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30F4E82-909F-47D1-8731-6E21E79AB0E2}"/>
              </a:ext>
            </a:extLst>
          </p:cNvPr>
          <p:cNvSpPr txBox="1"/>
          <p:nvPr/>
        </p:nvSpPr>
        <p:spPr>
          <a:xfrm>
            <a:off x="3175949" y="1711867"/>
            <a:ext cx="1233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ko-KR" altLang="en-US" sz="1200" dirty="0" smtClean="0">
                <a:solidFill>
                  <a:srgbClr val="FF0000"/>
                </a:solidFill>
              </a:rPr>
              <a:t>사진 변경 시</a:t>
            </a:r>
            <a:r>
              <a:rPr lang="en-US" altLang="ko-KR" sz="1200" dirty="0" smtClean="0">
                <a:solidFill>
                  <a:srgbClr val="FF0000"/>
                </a:solidFill>
              </a:rPr>
              <a:t>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C:\Users\mrhi6\Desktop\프로젝트(공민우)\프로필(관리자)\사진변경(창)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94" y="1773077"/>
            <a:ext cx="4412860" cy="38447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6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0" grpId="0" animBg="1"/>
      <p:bldP spid="36" grpId="0" animBg="1"/>
      <p:bldP spid="37" grpId="0" animBg="1"/>
      <p:bldP spid="38" grpId="0" animBg="1"/>
      <p:bldP spid="34" grpId="0" animBg="1"/>
      <p:bldP spid="32" grpId="0" animBg="1"/>
      <p:bldP spid="41" grpId="0" animBg="1"/>
      <p:bldP spid="10" grpId="0"/>
      <p:bldP spid="42" grpId="0" animBg="1"/>
      <p:bldP spid="43" grpId="0"/>
      <p:bldP spid="44" grpId="0" animBg="1"/>
      <p:bldP spid="45" grpId="0"/>
      <p:bldP spid="46" grpId="0" animBg="1"/>
      <p:bldP spid="48" grpId="0"/>
      <p:bldP spid="50" grpId="0" animBg="1"/>
      <p:bldP spid="49" grpId="0" animBg="1"/>
      <p:bldP spid="53" grpId="0" animBg="1"/>
      <p:bldP spid="54" grpId="0"/>
      <p:bldP spid="33" grpId="0" animBg="1"/>
      <p:bldP spid="52" grpId="0" animBg="1"/>
      <p:bldP spid="59" grpId="0" animBg="1"/>
      <p:bldP spid="61" grpId="0" animBg="1"/>
      <p:bldP spid="69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5622" y="942975"/>
            <a:ext cx="5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상담 예약</a:t>
            </a:r>
            <a:r>
              <a:rPr lang="en-US" altLang="ko-KR" dirty="0" smtClean="0"/>
              <a:t>(views.py) – </a:t>
            </a:r>
            <a:r>
              <a:rPr lang="ko-KR" altLang="en-US" dirty="0" smtClean="0"/>
              <a:t>시간표선</a:t>
            </a:r>
            <a:r>
              <a:rPr lang="ko-KR" altLang="en-US" dirty="0"/>
              <a:t>택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4" y="1803315"/>
            <a:ext cx="10058400" cy="363991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 예약</a:t>
            </a:r>
            <a:r>
              <a:rPr lang="en-US" altLang="ko-KR" dirty="0" smtClean="0">
                <a:solidFill>
                  <a:prstClr val="white"/>
                </a:solidFill>
              </a:rPr>
              <a:t>(views.py) – </a:t>
            </a:r>
            <a:r>
              <a:rPr lang="ko-KR" altLang="en-US" dirty="0" smtClean="0">
                <a:solidFill>
                  <a:prstClr val="white"/>
                </a:solidFill>
              </a:rPr>
              <a:t>시간표선택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07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1909046"/>
            <a:ext cx="10058400" cy="338353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 예약</a:t>
            </a:r>
            <a:r>
              <a:rPr lang="en-US" altLang="ko-KR" dirty="0" smtClean="0">
                <a:solidFill>
                  <a:prstClr val="white"/>
                </a:solidFill>
              </a:rPr>
              <a:t>(views.py) – </a:t>
            </a:r>
            <a:r>
              <a:rPr lang="ko-KR" altLang="en-US" dirty="0" smtClean="0">
                <a:solidFill>
                  <a:prstClr val="white"/>
                </a:solidFill>
              </a:rPr>
              <a:t>예약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87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65" y="1511521"/>
            <a:ext cx="4354499" cy="3950073"/>
          </a:xfrm>
          <a:prstGeom prst="rect">
            <a:avLst/>
          </a:prstGeom>
        </p:spPr>
      </p:pic>
      <p:sp>
        <p:nvSpPr>
          <p:cNvPr id="8" name="액자 7"/>
          <p:cNvSpPr/>
          <p:nvPr/>
        </p:nvSpPr>
        <p:spPr>
          <a:xfrm>
            <a:off x="2171700" y="2005849"/>
            <a:ext cx="1371600" cy="2611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779775" y="2136399"/>
            <a:ext cx="1458894" cy="335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74883" y="2005849"/>
            <a:ext cx="26764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시간대 선택가능</a:t>
            </a:r>
            <a:endParaRPr lang="ko-KR" altLang="en-US" dirty="0"/>
          </a:p>
        </p:txBody>
      </p:sp>
      <p:sp>
        <p:nvSpPr>
          <p:cNvPr id="12" name="액자 11"/>
          <p:cNvSpPr/>
          <p:nvPr/>
        </p:nvSpPr>
        <p:spPr>
          <a:xfrm>
            <a:off x="3395348" y="2906142"/>
            <a:ext cx="529048" cy="113347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4249719" y="2495550"/>
            <a:ext cx="1225164" cy="7242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17668" y="3854951"/>
            <a:ext cx="42100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사전 상담내용이나 궁금한 점 작성가능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4119730" y="4224283"/>
            <a:ext cx="934334" cy="5286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액자 27"/>
          <p:cNvSpPr/>
          <p:nvPr/>
        </p:nvSpPr>
        <p:spPr>
          <a:xfrm>
            <a:off x="2587336" y="5095875"/>
            <a:ext cx="573402" cy="28575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395348" y="5381625"/>
            <a:ext cx="1843321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71" y="4752975"/>
            <a:ext cx="4267796" cy="1114581"/>
          </a:xfrm>
          <a:prstGeom prst="rect">
            <a:avLst/>
          </a:prstGeom>
        </p:spPr>
      </p:pic>
      <p:sp>
        <p:nvSpPr>
          <p:cNvPr id="43" name="액자 42"/>
          <p:cNvSpPr/>
          <p:nvPr/>
        </p:nvSpPr>
        <p:spPr>
          <a:xfrm>
            <a:off x="9077325" y="5457825"/>
            <a:ext cx="695325" cy="32385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9424987" y="4757970"/>
            <a:ext cx="2731" cy="6236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075103" y="4388638"/>
            <a:ext cx="2095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메인 페이지 이동</a:t>
            </a:r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 예약</a:t>
            </a:r>
            <a:r>
              <a:rPr lang="en-US" altLang="ko-KR" dirty="0" smtClean="0">
                <a:solidFill>
                  <a:prstClr val="white"/>
                </a:solidFill>
              </a:rPr>
              <a:t>(views.py) – </a:t>
            </a:r>
            <a:r>
              <a:rPr lang="ko-KR" altLang="en-US" dirty="0" smtClean="0">
                <a:solidFill>
                  <a:prstClr val="white"/>
                </a:solidFill>
              </a:rPr>
              <a:t>시간표선택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90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21" y="1403958"/>
            <a:ext cx="6193444" cy="4490379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상담현황</a:t>
            </a:r>
            <a:r>
              <a:rPr lang="en-US" altLang="ko-KR" dirty="0" smtClean="0">
                <a:solidFill>
                  <a:prstClr val="white"/>
                </a:solidFill>
              </a:rPr>
              <a:t>(views.py) – </a:t>
            </a:r>
            <a:r>
              <a:rPr lang="ko-KR" altLang="en-US" dirty="0" smtClean="0">
                <a:solidFill>
                  <a:prstClr val="white"/>
                </a:solidFill>
              </a:rPr>
              <a:t>목록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2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2" y="1312307"/>
            <a:ext cx="9879337" cy="4723558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상담현황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 - </a:t>
            </a:r>
            <a:r>
              <a:rPr lang="ko-KR" altLang="en-US" dirty="0" smtClean="0">
                <a:solidFill>
                  <a:prstClr val="white"/>
                </a:solidFill>
              </a:rPr>
              <a:t>목록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64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2" y="1312307"/>
            <a:ext cx="9879337" cy="47235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1312307"/>
            <a:ext cx="10058400" cy="4856321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4249719" y="3048000"/>
            <a:ext cx="988950" cy="1908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474883" y="3095976"/>
            <a:ext cx="2287992" cy="474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10500" y="2828925"/>
            <a:ext cx="259080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클릭 시 선택한 버튼에 따라 상담 목록 </a:t>
            </a:r>
            <a:r>
              <a:rPr lang="ko-KR" altLang="en-US" sz="1400" dirty="0" err="1" smtClean="0"/>
              <a:t>필터링</a:t>
            </a:r>
            <a:r>
              <a:rPr lang="ko-KR" altLang="en-US" sz="1400" dirty="0" smtClean="0"/>
              <a:t> 가능</a:t>
            </a:r>
            <a:endParaRPr lang="ko-KR" altLang="en-US" sz="14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상담현황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 - </a:t>
            </a:r>
            <a:r>
              <a:rPr lang="ko-KR" altLang="en-US" dirty="0" smtClean="0">
                <a:solidFill>
                  <a:prstClr val="white"/>
                </a:solidFill>
              </a:rPr>
              <a:t>목록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41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7" y="2285840"/>
            <a:ext cx="6716063" cy="2286319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상담현황</a:t>
            </a:r>
            <a:r>
              <a:rPr lang="en-US" altLang="ko-KR" dirty="0" smtClean="0">
                <a:solidFill>
                  <a:prstClr val="white"/>
                </a:solidFill>
              </a:rPr>
              <a:t>(views.py) - </a:t>
            </a:r>
            <a:r>
              <a:rPr lang="ko-KR" altLang="en-US" dirty="0" smtClean="0">
                <a:solidFill>
                  <a:prstClr val="white"/>
                </a:solidFill>
              </a:rPr>
              <a:t>내용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72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64" y="1312307"/>
            <a:ext cx="6377168" cy="4600537"/>
          </a:xfrm>
          <a:prstGeom prst="rect">
            <a:avLst/>
          </a:prstGeom>
        </p:spPr>
      </p:pic>
      <p:sp>
        <p:nvSpPr>
          <p:cNvPr id="11" name="액자 10"/>
          <p:cNvSpPr/>
          <p:nvPr/>
        </p:nvSpPr>
        <p:spPr>
          <a:xfrm>
            <a:off x="552451" y="4800600"/>
            <a:ext cx="5543550" cy="33337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172200" y="4967287"/>
            <a:ext cx="108585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15075" y="4562475"/>
            <a:ext cx="101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클릭 시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1549797"/>
            <a:ext cx="3200847" cy="427732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572374" y="3612575"/>
            <a:ext cx="16859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상담내용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입력 가능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상담현황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 - </a:t>
            </a:r>
            <a:r>
              <a:rPr lang="ko-KR" altLang="en-US" dirty="0" smtClean="0">
                <a:solidFill>
                  <a:prstClr val="white"/>
                </a:solidFill>
              </a:rPr>
              <a:t>내용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07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4" y="1410579"/>
            <a:ext cx="10058400" cy="4845843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4249719" y="3648075"/>
            <a:ext cx="769956" cy="1854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4119730" y="4772025"/>
            <a:ext cx="3233570" cy="25717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8230" y="3277373"/>
            <a:ext cx="256222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진행현황 상담완료로 변경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009775" y="4695825"/>
            <a:ext cx="191462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상담시작 버튼이 수정 버튼으로 변경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989742" y="3585150"/>
            <a:ext cx="259977" cy="1556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2" idx="3"/>
            <a:endCxn id="8" idx="1"/>
          </p:cNvCxnSpPr>
          <p:nvPr/>
        </p:nvCxnSpPr>
        <p:spPr>
          <a:xfrm flipV="1">
            <a:off x="3924396" y="4900613"/>
            <a:ext cx="195334" cy="256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상담현황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 – </a:t>
            </a:r>
            <a:r>
              <a:rPr lang="ko-KR" altLang="en-US" dirty="0" smtClean="0">
                <a:solidFill>
                  <a:prstClr val="white"/>
                </a:solidFill>
              </a:rPr>
              <a:t>내용 저장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68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8" y="1803315"/>
            <a:ext cx="6754168" cy="3105584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상담현황</a:t>
            </a:r>
            <a:r>
              <a:rPr lang="en-US" altLang="ko-KR" dirty="0" smtClean="0">
                <a:solidFill>
                  <a:prstClr val="white"/>
                </a:solidFill>
              </a:rPr>
              <a:t>(views.py) - </a:t>
            </a:r>
            <a:r>
              <a:rPr lang="ko-KR" altLang="en-US" dirty="0" smtClean="0">
                <a:solidFill>
                  <a:prstClr val="white"/>
                </a:solidFill>
              </a:rPr>
              <a:t>수정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62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8282350" y="114627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591446" y="1144904"/>
            <a:ext cx="1998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학생</a:t>
            </a:r>
            <a:r>
              <a:rPr lang="en-US" altLang="ko-KR" sz="1200" dirty="0"/>
              <a:t>/</a:t>
            </a:r>
            <a:r>
              <a:rPr lang="ko-KR" altLang="en-US" sz="1200" dirty="0"/>
              <a:t>학부모가 있는 </a:t>
            </a:r>
            <a:r>
              <a:rPr lang="en-US" altLang="ko-KR" sz="1200" dirty="0"/>
              <a:t>customer</a:t>
            </a:r>
            <a:r>
              <a:rPr lang="ko-KR" altLang="en-US" sz="1200" dirty="0"/>
              <a:t>테이블의 객체들을 가입일 기준으로 오름차순 정렬하여 가져옵니다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DB</a:t>
            </a:r>
            <a:r>
              <a:rPr lang="ko-KR" altLang="en-US" sz="1200" dirty="0"/>
              <a:t>에 데이터가 없을 경우 오류를 대비해 예외처리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B267E69-DAA7-43F4-9BFD-CD3112BFCF7F}"/>
              </a:ext>
            </a:extLst>
          </p:cNvPr>
          <p:cNvSpPr/>
          <p:nvPr/>
        </p:nvSpPr>
        <p:spPr>
          <a:xfrm>
            <a:off x="8278020" y="315870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4787F26-C02C-452F-8379-49E20C5BBCB6}"/>
              </a:ext>
            </a:extLst>
          </p:cNvPr>
          <p:cNvSpPr txBox="1"/>
          <p:nvPr/>
        </p:nvSpPr>
        <p:spPr>
          <a:xfrm>
            <a:off x="8591446" y="3160100"/>
            <a:ext cx="1998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Date</a:t>
            </a:r>
            <a:r>
              <a:rPr lang="ko-KR" altLang="en-US" sz="1200" dirty="0"/>
              <a:t>에는 날짜가 담기고</a:t>
            </a:r>
            <a:r>
              <a:rPr lang="en-US" altLang="ko-KR" sz="1200" dirty="0"/>
              <a:t>, count</a:t>
            </a:r>
            <a:r>
              <a:rPr lang="ko-KR" altLang="en-US" sz="1200" dirty="0"/>
              <a:t>에는 해당 날짜의 가입자 수의 합을 담는다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리스트의 첫 번째 인덱스의 값은</a:t>
            </a:r>
            <a:r>
              <a:rPr lang="en-US" altLang="ko-KR" sz="1200" dirty="0"/>
              <a:t>, </a:t>
            </a:r>
            <a:r>
              <a:rPr lang="ko-KR" altLang="en-US" sz="1200" dirty="0"/>
              <a:t>각 축의 이름 </a:t>
            </a:r>
            <a:endParaRPr lang="en-US" altLang="ko-KR" sz="1200" dirty="0"/>
          </a:p>
          <a:p>
            <a:r>
              <a:rPr lang="en-US" altLang="ko-KR" sz="1200" dirty="0"/>
              <a:t>(x</a:t>
            </a:r>
            <a:r>
              <a:rPr lang="ko-KR" altLang="en-US" sz="1200" dirty="0"/>
              <a:t>축 이름 </a:t>
            </a:r>
            <a:r>
              <a:rPr lang="en-US" altLang="ko-KR" sz="1200" dirty="0"/>
              <a:t>: </a:t>
            </a:r>
            <a:r>
              <a:rPr lang="ko-KR" altLang="en-US" sz="1200" dirty="0"/>
              <a:t>날짜</a:t>
            </a:r>
            <a:endParaRPr lang="en-US" altLang="ko-KR" sz="1200" dirty="0"/>
          </a:p>
          <a:p>
            <a:r>
              <a:rPr lang="en-US" altLang="ko-KR" sz="1200" dirty="0"/>
              <a:t>Y</a:t>
            </a:r>
            <a:r>
              <a:rPr lang="ko-KR" altLang="en-US" sz="1200" dirty="0"/>
              <a:t>축 이름 </a:t>
            </a:r>
            <a:r>
              <a:rPr lang="en-US" altLang="ko-KR" sz="1200" dirty="0"/>
              <a:t>: </a:t>
            </a:r>
            <a:r>
              <a:rPr lang="ko-KR" altLang="en-US" sz="1200" dirty="0"/>
              <a:t>가입자 수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관리자 메인 페이지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통계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49548A4-A468-4526-9FC7-473BFF140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33" y="1539808"/>
            <a:ext cx="4689609" cy="459438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E6BED30B-C885-4583-ADCA-F84519F99AE2}"/>
              </a:ext>
            </a:extLst>
          </p:cNvPr>
          <p:cNvSpPr/>
          <p:nvPr/>
        </p:nvSpPr>
        <p:spPr>
          <a:xfrm>
            <a:off x="1012752" y="1814828"/>
            <a:ext cx="3798944" cy="62653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EB28D702-521F-475C-A651-1843D3BA383A}"/>
              </a:ext>
            </a:extLst>
          </p:cNvPr>
          <p:cNvSpPr/>
          <p:nvPr/>
        </p:nvSpPr>
        <p:spPr>
          <a:xfrm>
            <a:off x="760772" y="194631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4878F0B8-48CE-47B1-916C-F336A5B09B09}"/>
              </a:ext>
            </a:extLst>
          </p:cNvPr>
          <p:cNvSpPr/>
          <p:nvPr/>
        </p:nvSpPr>
        <p:spPr>
          <a:xfrm>
            <a:off x="1012752" y="4903275"/>
            <a:ext cx="2260257" cy="103407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E0C6DBF-4869-4216-956B-6DE2E92232C7}"/>
              </a:ext>
            </a:extLst>
          </p:cNvPr>
          <p:cNvSpPr txBox="1"/>
          <p:nvPr/>
        </p:nvSpPr>
        <p:spPr>
          <a:xfrm>
            <a:off x="3470381" y="4995026"/>
            <a:ext cx="3338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(Json</a:t>
            </a:r>
            <a:r>
              <a:rPr lang="ko-KR" altLang="en-US" dirty="0">
                <a:solidFill>
                  <a:srgbClr val="FF0000"/>
                </a:solidFill>
              </a:rPr>
              <a:t>형식으로 보낼 키와 값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이 데이터를 </a:t>
            </a:r>
            <a:r>
              <a:rPr lang="en-US" altLang="ko-KR" dirty="0">
                <a:solidFill>
                  <a:srgbClr val="FF0000"/>
                </a:solidFill>
              </a:rPr>
              <a:t>html</a:t>
            </a:r>
            <a:r>
              <a:rPr lang="ko-KR" altLang="en-US" dirty="0">
                <a:solidFill>
                  <a:srgbClr val="FF0000"/>
                </a:solidFill>
              </a:rPr>
              <a:t>에서 사용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C45DB1E6-3619-472D-8FE4-6FE3F1AFB6E9}"/>
              </a:ext>
            </a:extLst>
          </p:cNvPr>
          <p:cNvSpPr/>
          <p:nvPr/>
        </p:nvSpPr>
        <p:spPr>
          <a:xfrm>
            <a:off x="906542" y="2479114"/>
            <a:ext cx="4454622" cy="236379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4B733A5-9E02-437A-9143-E80AE3147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5758054"/>
            <a:ext cx="3811246" cy="30229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6629BE5-CA24-42C9-B214-BD4CFA699410}"/>
              </a:ext>
            </a:extLst>
          </p:cNvPr>
          <p:cNvSpPr txBox="1"/>
          <p:nvPr/>
        </p:nvSpPr>
        <p:spPr>
          <a:xfrm>
            <a:off x="7411317" y="5392327"/>
            <a:ext cx="3338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원하는 결과 값 예시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9929D1E1-D467-4C87-B9C0-92B54F12901E}"/>
              </a:ext>
            </a:extLst>
          </p:cNvPr>
          <p:cNvSpPr/>
          <p:nvPr/>
        </p:nvSpPr>
        <p:spPr>
          <a:xfrm>
            <a:off x="959486" y="2489627"/>
            <a:ext cx="1538107" cy="39627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424E8F98-4115-49B5-9B9A-47277B7A2B61}"/>
              </a:ext>
            </a:extLst>
          </p:cNvPr>
          <p:cNvSpPr/>
          <p:nvPr/>
        </p:nvSpPr>
        <p:spPr>
          <a:xfrm>
            <a:off x="669891" y="243427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xmlns="" id="{26520A70-E197-474E-B377-287E79224453}"/>
              </a:ext>
            </a:extLst>
          </p:cNvPr>
          <p:cNvCxnSpPr>
            <a:endCxn id="61" idx="0"/>
          </p:cNvCxnSpPr>
          <p:nvPr/>
        </p:nvCxnSpPr>
        <p:spPr>
          <a:xfrm>
            <a:off x="2549236" y="2650032"/>
            <a:ext cx="6531309" cy="274229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1CC73F9E-B03D-4C21-94E2-841E9DF1F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526" y="343188"/>
            <a:ext cx="2965199" cy="45792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A6B2CE48-320F-47B4-911D-7BF0201F2486}"/>
              </a:ext>
            </a:extLst>
          </p:cNvPr>
          <p:cNvSpPr/>
          <p:nvPr/>
        </p:nvSpPr>
        <p:spPr>
          <a:xfrm>
            <a:off x="8030138" y="615254"/>
            <a:ext cx="744910" cy="22115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43D67050-6B2C-451F-BA02-27BF2157DBA4}"/>
              </a:ext>
            </a:extLst>
          </p:cNvPr>
          <p:cNvSpPr/>
          <p:nvPr/>
        </p:nvSpPr>
        <p:spPr>
          <a:xfrm>
            <a:off x="7257175" y="4014691"/>
            <a:ext cx="622634" cy="20367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xmlns="" id="{F7A068C1-E0DE-4F90-B353-F1CC337DD6BD}"/>
              </a:ext>
            </a:extLst>
          </p:cNvPr>
          <p:cNvCxnSpPr>
            <a:cxnSpLocks/>
            <a:stCxn id="37" idx="0"/>
          </p:cNvCxnSpPr>
          <p:nvPr/>
        </p:nvCxnSpPr>
        <p:spPr>
          <a:xfrm rot="5400000" flipH="1" flipV="1">
            <a:off x="4228413" y="1950945"/>
            <a:ext cx="866798" cy="5037862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930F4E82-909F-47D1-8731-6E21E79AB0E2}"/>
              </a:ext>
            </a:extLst>
          </p:cNvPr>
          <p:cNvSpPr txBox="1"/>
          <p:nvPr/>
        </p:nvSpPr>
        <p:spPr>
          <a:xfrm>
            <a:off x="1193318" y="1205306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75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0" grpId="0"/>
      <p:bldP spid="42" grpId="0" animBg="1"/>
      <p:bldP spid="43" grpId="0"/>
      <p:bldP spid="36" grpId="0" animBg="1"/>
      <p:bldP spid="35" grpId="0" animBg="1"/>
      <p:bldP spid="37" grpId="0" animBg="1"/>
      <p:bldP spid="3" grpId="0"/>
      <p:bldP spid="59" grpId="0" animBg="1"/>
      <p:bldP spid="61" grpId="0"/>
      <p:bldP spid="69" grpId="0" animBg="1"/>
      <p:bldP spid="52" grpId="0" animBg="1"/>
      <p:bldP spid="49" grpId="0" animBg="1"/>
      <p:bldP spid="50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332" y="1417883"/>
            <a:ext cx="7844122" cy="4109993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4371975" y="5210175"/>
            <a:ext cx="2548789" cy="2000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050752" y="5310187"/>
            <a:ext cx="70259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915275" y="5019675"/>
            <a:ext cx="17621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클릭 시 저장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50752" y="3472879"/>
            <a:ext cx="19023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 내용 입력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5734860" y="3657545"/>
            <a:ext cx="1185904" cy="2953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상담현황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 - </a:t>
            </a:r>
            <a:r>
              <a:rPr lang="ko-KR" altLang="en-US" dirty="0" smtClean="0">
                <a:solidFill>
                  <a:prstClr val="white"/>
                </a:solidFill>
              </a:rPr>
              <a:t>수</a:t>
            </a:r>
            <a:r>
              <a:rPr lang="ko-KR" altLang="en-US" dirty="0">
                <a:solidFill>
                  <a:prstClr val="white"/>
                </a:solidFill>
              </a:rPr>
              <a:t>정</a:t>
            </a:r>
          </a:p>
        </p:txBody>
      </p:sp>
    </p:spTree>
    <p:extLst>
      <p:ext uri="{BB962C8B-B14F-4D97-AF65-F5344CB8AC3E}">
        <p14:creationId xmlns:p14="http://schemas.microsoft.com/office/powerpoint/2010/main" val="124689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59" y="1721764"/>
            <a:ext cx="7819216" cy="375078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상담현황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 - 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수정 후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52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tx1"/>
                </a:solidFill>
              </a:rPr>
              <a:t>문승한 팀원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76" y="1542399"/>
            <a:ext cx="8333871" cy="4010675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6315075" y="3343640"/>
            <a:ext cx="735677" cy="20409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7143750" y="3445688"/>
            <a:ext cx="7239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915275" y="3291799"/>
            <a:ext cx="277177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상담 완료로 진행현황 변경 됨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0136" y="3796549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20136" y="1833086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5119712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상담현황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화면</a:t>
            </a:r>
            <a:r>
              <a:rPr lang="en-US" altLang="ko-KR" dirty="0" smtClean="0">
                <a:solidFill>
                  <a:prstClr val="white"/>
                </a:solidFill>
              </a:rPr>
              <a:t>) – </a:t>
            </a:r>
            <a:r>
              <a:rPr lang="ko-KR" altLang="en-US" dirty="0" smtClean="0">
                <a:solidFill>
                  <a:prstClr val="white"/>
                </a:solidFill>
              </a:rPr>
              <a:t>수정 후 목록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04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후기 </a:t>
            </a:r>
            <a:r>
              <a:rPr lang="en-US" altLang="ko-KR" b="1" i="1" dirty="0" smtClean="0">
                <a:solidFill>
                  <a:prstClr val="white"/>
                </a:solidFill>
              </a:rPr>
              <a:t>- </a:t>
            </a:r>
            <a:r>
              <a:rPr lang="ko-KR" altLang="en-US" b="1" i="1" dirty="0" smtClean="0">
                <a:solidFill>
                  <a:prstClr val="white"/>
                </a:solidFill>
              </a:rPr>
              <a:t>공민우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0734691" y="425100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grpSp>
        <p:nvGrpSpPr>
          <p:cNvPr id="46" name="Group 3"/>
          <p:cNvGrpSpPr/>
          <p:nvPr/>
        </p:nvGrpSpPr>
        <p:grpSpPr>
          <a:xfrm>
            <a:off x="872733" y="1685554"/>
            <a:ext cx="8976117" cy="2543582"/>
            <a:chOff x="515169" y="2020164"/>
            <a:chExt cx="2585081" cy="1920737"/>
          </a:xfrm>
        </p:grpSpPr>
        <p:sp>
          <p:nvSpPr>
            <p:cNvPr id="47" name="TextBox 46"/>
            <p:cNvSpPr txBox="1"/>
            <p:nvPr/>
          </p:nvSpPr>
          <p:spPr>
            <a:xfrm>
              <a:off x="515169" y="2337261"/>
              <a:ext cx="2585081" cy="1603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그 동안의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배움을 실현할 수 있는 첫 프로젝트라 기대도 됐었지만 팀장이라는 직책아래 팀을 어떻게 이끌어 나갈지에 대한 부담감도 마음 한구석에 자리잡고 있었다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하지만 팀원들과 의견을 나누며 머릿속으로 구상하던 아이디어들이 하나 둘 실현되어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갈 땐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말할 수 없는 뿌듯함을 느낄 수 있었다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이렇게 하나 둘 성과가 나기 시작하자 욕심이 생겨 수업시간이 끝나고도 남아서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하는 일이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잦을 때도 있었지만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불편 없이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잘 따라주고 자기역할을 해준 팀원들에게 정말 고맙다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전체적인 과정들을 진행하며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기술적인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스킬도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많이 터득할 수 있었지만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무엇보다 팀 프로젝트를 진행하며 의견을 조율하는 과정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팀원들과 협업하는 방법을 배울 수 있었기에 정말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뜻깊은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시간이었다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15169" y="2020164"/>
              <a:ext cx="2585081" cy="2091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42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후기 </a:t>
            </a:r>
            <a:r>
              <a:rPr lang="en-US" altLang="ko-KR" b="1" i="1" dirty="0" smtClean="0">
                <a:solidFill>
                  <a:prstClr val="white"/>
                </a:solidFill>
              </a:rPr>
              <a:t>- </a:t>
            </a:r>
            <a:r>
              <a:rPr lang="ko-KR" altLang="en-US" b="1" i="1" dirty="0" smtClean="0">
                <a:solidFill>
                  <a:prstClr val="white"/>
                </a:solidFill>
              </a:rPr>
              <a:t>최병훈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0734691" y="425100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grpSp>
        <p:nvGrpSpPr>
          <p:cNvPr id="23" name="Group 3"/>
          <p:cNvGrpSpPr/>
          <p:nvPr/>
        </p:nvGrpSpPr>
        <p:grpSpPr>
          <a:xfrm>
            <a:off x="872733" y="1685553"/>
            <a:ext cx="8976117" cy="2728247"/>
            <a:chOff x="515169" y="2020164"/>
            <a:chExt cx="2585081" cy="2060183"/>
          </a:xfrm>
        </p:grpSpPr>
        <p:sp>
          <p:nvSpPr>
            <p:cNvPr id="25" name="TextBox 24"/>
            <p:cNvSpPr txBox="1"/>
            <p:nvPr/>
          </p:nvSpPr>
          <p:spPr>
            <a:xfrm>
              <a:off x="515169" y="2337261"/>
              <a:ext cx="2585081" cy="1743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처음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회의 때부터 끝이 나기까지 어려움이 없었던 적이 한 번도 없는 것 같다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어렵지 않은 부분도 혼자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100%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해냈다고 자부할 수 있는 분이 없는 것 또한 사실이다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인터넷의 힘도 많이 빌리고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제일 많이 힘을 빌린 것은 든든한 팀원들이다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팀원들이 없었다면 난 아직 제대로 된 시작조차 못 했을 것 같다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때로는 내가 걸림돌이 되는 것 같아 팀원에게 미안한 마음이 컸다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사실은 지금도 미안한 마음이 크다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결국은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서로 머리를 맞대어 결과물을 만들어 냈다는 것에 큰 의미를 두고 싶다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아쉬움이 남는 사람도 만족하는 사람도 있겠지만 모두에게 고생했고 정말 잘했다고 말해주고 싶다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기술적인 부분도 많이 배웠지만 ‘팀’이라는 게 무엇인지 많이 배웠다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공민우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김태일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이동현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문승한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김찬중 모두 고생하셨습니다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5169" y="2020164"/>
              <a:ext cx="2585081" cy="2091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후</a:t>
              </a:r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기</a:t>
              </a:r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202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후기 </a:t>
            </a:r>
            <a:r>
              <a:rPr lang="en-US" altLang="ko-KR" b="1" i="1" dirty="0" smtClean="0">
                <a:solidFill>
                  <a:prstClr val="white"/>
                </a:solidFill>
              </a:rPr>
              <a:t>- </a:t>
            </a:r>
            <a:r>
              <a:rPr lang="ko-KR" altLang="en-US" b="1" i="1" dirty="0" smtClean="0">
                <a:solidFill>
                  <a:prstClr val="white"/>
                </a:solidFill>
              </a:rPr>
              <a:t>김태일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0734691" y="425100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grpSp>
        <p:nvGrpSpPr>
          <p:cNvPr id="23" name="Group 3"/>
          <p:cNvGrpSpPr/>
          <p:nvPr/>
        </p:nvGrpSpPr>
        <p:grpSpPr>
          <a:xfrm>
            <a:off x="872733" y="1685554"/>
            <a:ext cx="8976117" cy="3282245"/>
            <a:chOff x="515169" y="2020164"/>
            <a:chExt cx="2585081" cy="2478524"/>
          </a:xfrm>
        </p:grpSpPr>
        <p:sp>
          <p:nvSpPr>
            <p:cNvPr id="25" name="TextBox 24"/>
            <p:cNvSpPr txBox="1"/>
            <p:nvPr/>
          </p:nvSpPr>
          <p:spPr>
            <a:xfrm>
              <a:off x="515169" y="2337261"/>
              <a:ext cx="2585081" cy="2161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 프로젝트를 하기 위해 팀원을 짜고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기획 안을 만들었을 때는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기대감 반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걱정 반 하는 마음이 컸다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하지만 프로젝트 서류를 만들고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코드를 짜고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프로그램을 만들면서 모르는 부분이 있으면 팀원들에게 배우고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의지하며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나 또한 팀원들에게 민폐를 끼치지 말자 라는 생각으로 프로젝트에 임해 완성 단계까지 올 수 있었다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나 스스로가 실력이 뛰어나지 않아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부팀장이라는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직책을 맡아도 될까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라는 고민도 많이 했었지만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팀원들이 잘 따라주고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존중을 해줘서 더더욱 고마운 마음이 크다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항상 리더로 팀원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6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명을 프로젝트의 완성 단계로 이끌어 가준 팀장 민우형 항상 고맙습니다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그리고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 내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긍정의 아이콘으로 긍정적인 분위기로 환기 시켜준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병훈이형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너무너무 고맙습니다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우직하게 자기 할 것 불평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불만없이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또한 코딩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스킬도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높은 승한이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막내여서 힘들었겠지만 그래도 형들 잘 따라와준 찬중이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처음에는 모르겠다고 했지만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스스로 열심히 공부하며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자기가 맡은 부분을 잘 끝낸 동현이까지 모두 고맙고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감사합니다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달 반이라는 짧으면 짧고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길면 긴 프로젝트 기간이었지만 잊지 못할 경험이라고 생각한다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5169" y="2020164"/>
              <a:ext cx="2585081" cy="2091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26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후기 </a:t>
            </a:r>
            <a:r>
              <a:rPr lang="en-US" altLang="ko-KR" b="1" i="1" dirty="0" smtClean="0">
                <a:solidFill>
                  <a:prstClr val="white"/>
                </a:solidFill>
              </a:rPr>
              <a:t>- </a:t>
            </a:r>
            <a:r>
              <a:rPr lang="ko-KR" altLang="en-US" b="1" i="1" dirty="0" smtClean="0">
                <a:solidFill>
                  <a:prstClr val="white"/>
                </a:solidFill>
              </a:rPr>
              <a:t>이동현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0734691" y="425100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grpSp>
        <p:nvGrpSpPr>
          <p:cNvPr id="23" name="Group 3"/>
          <p:cNvGrpSpPr/>
          <p:nvPr/>
        </p:nvGrpSpPr>
        <p:grpSpPr>
          <a:xfrm>
            <a:off x="872733" y="1685554"/>
            <a:ext cx="8976117" cy="1804918"/>
            <a:chOff x="515169" y="2020164"/>
            <a:chExt cx="2585081" cy="1362949"/>
          </a:xfrm>
        </p:grpSpPr>
        <p:sp>
          <p:nvSpPr>
            <p:cNvPr id="25" name="TextBox 24"/>
            <p:cNvSpPr txBox="1"/>
            <p:nvPr/>
          </p:nvSpPr>
          <p:spPr>
            <a:xfrm>
              <a:off x="515169" y="2337261"/>
              <a:ext cx="2585081" cy="1045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한 달 동안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팀프로젝트를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하면서 계속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막막했다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코딩 실력이 뛰어나지 않았기 때문이었다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하지만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팀원들에게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하나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둘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도움을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받고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스스로 공부를 통해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이게 팀 프로젝트에 장점이구나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생각했습니다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이를 통해 하나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둘 내가 만든 코딩을 보면서 보람도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많이 느끼고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뿌듯했다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아직 많이 미흡하지만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이렇게나마 만들 수 있는 것에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대해 너무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기쁜 시간이었던 것 같다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하나도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모르던 절 도와준 팀원에게 감사하고 나중에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나의 역할이 무엇인지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조금이나마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느낄 수 있는 뜻 깊은 시간이었던 것 같다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5169" y="2020164"/>
              <a:ext cx="2585081" cy="2091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732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후기 </a:t>
            </a:r>
            <a:r>
              <a:rPr lang="en-US" altLang="ko-KR" b="1" i="1" dirty="0" smtClean="0">
                <a:solidFill>
                  <a:prstClr val="white"/>
                </a:solidFill>
              </a:rPr>
              <a:t>- </a:t>
            </a:r>
            <a:r>
              <a:rPr lang="ko-KR" altLang="en-US" b="1" i="1" dirty="0" smtClean="0">
                <a:solidFill>
                  <a:prstClr val="white"/>
                </a:solidFill>
              </a:rPr>
              <a:t>문승한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0734691" y="425100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grpSp>
        <p:nvGrpSpPr>
          <p:cNvPr id="23" name="Group 3"/>
          <p:cNvGrpSpPr/>
          <p:nvPr/>
        </p:nvGrpSpPr>
        <p:grpSpPr>
          <a:xfrm>
            <a:off x="872733" y="1685554"/>
            <a:ext cx="8976117" cy="1620252"/>
            <a:chOff x="515169" y="2020164"/>
            <a:chExt cx="2585081" cy="1223502"/>
          </a:xfrm>
        </p:grpSpPr>
        <p:sp>
          <p:nvSpPr>
            <p:cNvPr id="25" name="TextBox 24"/>
            <p:cNvSpPr txBox="1"/>
            <p:nvPr/>
          </p:nvSpPr>
          <p:spPr>
            <a:xfrm>
              <a:off x="515169" y="2337261"/>
              <a:ext cx="2585081" cy="90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처음에는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오랜만에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파이썬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장고를 가지고 팀 프로젝트를 잘 진행할 수 있을지 걱정이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되었다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하지만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모르는 것들을 공부해가면서 조금씩 기능들을 완성해가니 아는 것이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점점 늘어났다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또한 어려운 기능을 코딩으로 구현하면서 나 스스로도 성장 한다는 것이 느껴졌다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완성된 프로젝트를 보고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보람을 더 많이 느낄 수 있어 의미가 있었던 첫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팀프로젝트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였던 것 같다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5169" y="2020164"/>
              <a:ext cx="2585081" cy="2091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/>
                  </a:solidFill>
                  <a:cs typeface="Arial" pitchFamily="34" charset="0"/>
                </a:rPr>
                <a:t>후기</a:t>
              </a:r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700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후기 </a:t>
            </a:r>
            <a:r>
              <a:rPr lang="en-US" altLang="ko-KR" b="1" i="1" dirty="0" smtClean="0">
                <a:solidFill>
                  <a:prstClr val="white"/>
                </a:solidFill>
              </a:rPr>
              <a:t>- </a:t>
            </a:r>
            <a:r>
              <a:rPr lang="ko-KR" altLang="en-US" b="1" i="1" dirty="0" smtClean="0">
                <a:solidFill>
                  <a:prstClr val="white"/>
                </a:solidFill>
              </a:rPr>
              <a:t>김찬중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0734691" y="425100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grpSp>
        <p:nvGrpSpPr>
          <p:cNvPr id="23" name="Group 3"/>
          <p:cNvGrpSpPr/>
          <p:nvPr/>
        </p:nvGrpSpPr>
        <p:grpSpPr>
          <a:xfrm>
            <a:off x="872733" y="1685553"/>
            <a:ext cx="8976117" cy="2543581"/>
            <a:chOff x="515169" y="2020164"/>
            <a:chExt cx="2585081" cy="1920736"/>
          </a:xfrm>
        </p:grpSpPr>
        <p:sp>
          <p:nvSpPr>
            <p:cNvPr id="25" name="TextBox 24"/>
            <p:cNvSpPr txBox="1"/>
            <p:nvPr/>
          </p:nvSpPr>
          <p:spPr>
            <a:xfrm>
              <a:off x="515169" y="2337261"/>
              <a:ext cx="2585081" cy="1603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 프로젝트를 처음 시작했을 때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모든 것이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막막하기만 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모두 회의에서 의견을 냈고 프로젝트의 목표를 정했다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큰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틀이 잡히고 어떤 기능을 만들지 이야기할 때 사람들은 모두 해낼 수 있다는 자신감이 보였다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하지만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나는 속으로 겁을 먹었다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그때의 나는 부족한 부분이 많았고 수업에서도 따라가기 힘든 부분이 있어 자신감도 부족했다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실제로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개발을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작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했을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때 나의 진행은 상당히 더디었다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제대로 된 시작도 못하고 있었을 때 팀원들이 참고해야 할 사이트를 알려주고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막히는 부분이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있을 때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조언을 주고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나를 믿고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기다려주었다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나 스스로 완성한 부분보다 팀원의 도움을 받은 부분이 많은 것 같지만 결국 끝을 볼 수 있었다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덕분에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나는 프로젝트와 협업이라는 것을 배울 수 있었고 맡은 부분을 완수하면서 자신감을 얻었다고 생각한다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프로젝트를 완수 할 수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있는 이유는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팀프로젝트이었기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때문이다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모두에게 마음 속 깊이 감사한다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5169" y="2020164"/>
              <a:ext cx="2585081" cy="2091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078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8282350" y="114627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610697" y="1129991"/>
            <a:ext cx="199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선생님 리스트를 가져옵니다</a:t>
            </a:r>
            <a:r>
              <a:rPr lang="en-US" altLang="ko-KR" sz="1200" dirty="0"/>
              <a:t>. (</a:t>
            </a:r>
            <a:r>
              <a:rPr lang="ko-KR" altLang="en-US" sz="1200" dirty="0"/>
              <a:t>가입일 기준으로 오름차순 정렬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D2CC3236-7BA7-49D8-9E0B-08F1023729A2}"/>
              </a:ext>
            </a:extLst>
          </p:cNvPr>
          <p:cNvSpPr/>
          <p:nvPr/>
        </p:nvSpPr>
        <p:spPr>
          <a:xfrm>
            <a:off x="8270540" y="240118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C618CB6-0BD3-4894-8D30-035E0606BB04}"/>
              </a:ext>
            </a:extLst>
          </p:cNvPr>
          <p:cNvSpPr txBox="1"/>
          <p:nvPr/>
        </p:nvSpPr>
        <p:spPr>
          <a:xfrm>
            <a:off x="8580987" y="2359571"/>
            <a:ext cx="1998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filter</a:t>
            </a:r>
            <a:r>
              <a:rPr lang="ko-KR" altLang="en-US" sz="1200" dirty="0"/>
              <a:t>를 통해 수학선생님과 영어선생님의 리스트를 불러옵니다</a:t>
            </a:r>
            <a:r>
              <a:rPr lang="en-US" altLang="ko-KR" sz="1200" dirty="0"/>
              <a:t>. (</a:t>
            </a:r>
            <a:r>
              <a:rPr lang="ko-KR" altLang="en-US" sz="1200" dirty="0"/>
              <a:t>메인 페이지에서 과목에 따른 필터링을 해서 보여주기 위함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관리자 메인 페이지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 목록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49E27835-90BF-4BFB-A654-941F80639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71" y="1863406"/>
            <a:ext cx="7761976" cy="271237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74DAE11-DDC9-4691-887A-DFB63F1ED9E7}"/>
              </a:ext>
            </a:extLst>
          </p:cNvPr>
          <p:cNvSpPr/>
          <p:nvPr/>
        </p:nvSpPr>
        <p:spPr>
          <a:xfrm>
            <a:off x="353253" y="2256770"/>
            <a:ext cx="3783318" cy="73852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26AE05B6-BC65-4767-A89B-1C4FE9BAC545}"/>
              </a:ext>
            </a:extLst>
          </p:cNvPr>
          <p:cNvSpPr/>
          <p:nvPr/>
        </p:nvSpPr>
        <p:spPr>
          <a:xfrm>
            <a:off x="221632" y="2282702"/>
            <a:ext cx="231186" cy="284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D3F56417-BB3C-4577-8B22-B67D2BCF221A}"/>
              </a:ext>
            </a:extLst>
          </p:cNvPr>
          <p:cNvSpPr/>
          <p:nvPr/>
        </p:nvSpPr>
        <p:spPr>
          <a:xfrm>
            <a:off x="494985" y="3053632"/>
            <a:ext cx="3783317" cy="70292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039F2EEA-4018-4EDF-9CB4-BA9DC5FAD209}"/>
              </a:ext>
            </a:extLst>
          </p:cNvPr>
          <p:cNvSpPr/>
          <p:nvPr/>
        </p:nvSpPr>
        <p:spPr>
          <a:xfrm>
            <a:off x="308206" y="2976707"/>
            <a:ext cx="231186" cy="284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A3EDB070-F3ED-4B76-86BD-6529134FB945}"/>
              </a:ext>
            </a:extLst>
          </p:cNvPr>
          <p:cNvSpPr txBox="1"/>
          <p:nvPr/>
        </p:nvSpPr>
        <p:spPr>
          <a:xfrm>
            <a:off x="444080" y="1477763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97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0" grpId="0"/>
      <p:bldP spid="44" grpId="0" animBg="1"/>
      <p:bldP spid="45" grpId="0"/>
      <p:bldP spid="17" grpId="0" animBg="1"/>
      <p:bldP spid="59" grpId="0" animBg="1"/>
      <p:bldP spid="69" grpId="0" animBg="1"/>
      <p:bldP spid="6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7606961" y="117801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013955" y="1129991"/>
            <a:ext cx="259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선생님 목록 중에서</a:t>
            </a:r>
            <a:endParaRPr lang="en-US" altLang="ko-KR" sz="1200" dirty="0"/>
          </a:p>
          <a:p>
            <a:r>
              <a:rPr lang="ko-KR" altLang="en-US" sz="1200" dirty="0"/>
              <a:t>재직중인 선생님만 화면에 보이게 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재직중인 선생님은 </a:t>
            </a:r>
            <a:r>
              <a:rPr lang="en-US" altLang="ko-KR" sz="1200" dirty="0" err="1"/>
              <a:t>t_state</a:t>
            </a:r>
            <a:r>
              <a:rPr lang="ko-KR" altLang="en-US" sz="1200" dirty="0"/>
              <a:t>가 </a:t>
            </a:r>
            <a:r>
              <a:rPr lang="en-US" altLang="ko-KR" sz="1200" dirty="0"/>
              <a:t>True)</a:t>
            </a:r>
          </a:p>
          <a:p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D2CC3236-7BA7-49D8-9E0B-08F1023729A2}"/>
              </a:ext>
            </a:extLst>
          </p:cNvPr>
          <p:cNvSpPr/>
          <p:nvPr/>
        </p:nvSpPr>
        <p:spPr>
          <a:xfrm>
            <a:off x="7631905" y="274089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C618CB6-0BD3-4894-8D30-035E0606BB04}"/>
              </a:ext>
            </a:extLst>
          </p:cNvPr>
          <p:cNvSpPr txBox="1"/>
          <p:nvPr/>
        </p:nvSpPr>
        <p:spPr>
          <a:xfrm>
            <a:off x="7913275" y="2740894"/>
            <a:ext cx="26667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선생님 상세를 눌렀을 경우 선생님 세부사항이 나옵니다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동적으로 </a:t>
            </a:r>
            <a:r>
              <a:rPr lang="en-US" altLang="ko-KR" sz="1200" dirty="0" err="1"/>
              <a:t>url</a:t>
            </a:r>
            <a:r>
              <a:rPr lang="ko-KR" altLang="en-US" sz="1200" dirty="0"/>
              <a:t>을 받기 위해 </a:t>
            </a:r>
            <a:r>
              <a:rPr lang="en-US" altLang="ko-KR" sz="1200" dirty="0"/>
              <a:t>for</a:t>
            </a:r>
            <a:r>
              <a:rPr lang="ko-KR" altLang="en-US" sz="1200" dirty="0"/>
              <a:t>문 안에 </a:t>
            </a:r>
            <a:r>
              <a:rPr lang="en-US" altLang="ko-KR" sz="1200" dirty="0"/>
              <a:t>script</a:t>
            </a:r>
            <a:r>
              <a:rPr lang="ko-KR" altLang="en-US" sz="1200" dirty="0"/>
              <a:t>태그를 넣어 동적으로 해당 선생님의 일련번호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t_no</a:t>
            </a:r>
            <a:r>
              <a:rPr lang="en-US" altLang="ko-KR" sz="1200" dirty="0"/>
              <a:t>)</a:t>
            </a:r>
            <a:r>
              <a:rPr lang="ko-KR" altLang="en-US" sz="1200" dirty="0"/>
              <a:t>를 받습니다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관리자 메인 페이지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 목록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6AE14F06-A68B-4BEC-851A-E237AAC80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5" y="1730155"/>
            <a:ext cx="6853986" cy="4143998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5E047534-0F2B-429A-A4C7-14368247BE5C}"/>
              </a:ext>
            </a:extLst>
          </p:cNvPr>
          <p:cNvSpPr/>
          <p:nvPr/>
        </p:nvSpPr>
        <p:spPr>
          <a:xfrm>
            <a:off x="926044" y="1804384"/>
            <a:ext cx="1800378" cy="4871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0CAA2BF8-1543-43E4-9BF9-36FD37232EDB}"/>
              </a:ext>
            </a:extLst>
          </p:cNvPr>
          <p:cNvSpPr/>
          <p:nvPr/>
        </p:nvSpPr>
        <p:spPr>
          <a:xfrm>
            <a:off x="746511" y="1694456"/>
            <a:ext cx="231186" cy="284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A104D3CB-313B-46FB-A9CD-C43AC0E20E94}"/>
              </a:ext>
            </a:extLst>
          </p:cNvPr>
          <p:cNvSpPr/>
          <p:nvPr/>
        </p:nvSpPr>
        <p:spPr>
          <a:xfrm>
            <a:off x="1664146" y="3037858"/>
            <a:ext cx="5718166" cy="81545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2ED9513A-077A-4D0D-B527-70B262F09183}"/>
              </a:ext>
            </a:extLst>
          </p:cNvPr>
          <p:cNvSpPr/>
          <p:nvPr/>
        </p:nvSpPr>
        <p:spPr>
          <a:xfrm>
            <a:off x="1496421" y="3176590"/>
            <a:ext cx="231186" cy="284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38A8755E-B92B-4F29-B8B8-CF33DA6DD764}"/>
              </a:ext>
            </a:extLst>
          </p:cNvPr>
          <p:cNvSpPr/>
          <p:nvPr/>
        </p:nvSpPr>
        <p:spPr>
          <a:xfrm>
            <a:off x="3989742" y="3355595"/>
            <a:ext cx="448034" cy="16278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EC07EEEF-C03F-4B96-ABA8-8413F7E8E3A9}"/>
              </a:ext>
            </a:extLst>
          </p:cNvPr>
          <p:cNvSpPr/>
          <p:nvPr/>
        </p:nvSpPr>
        <p:spPr>
          <a:xfrm>
            <a:off x="3095664" y="3228709"/>
            <a:ext cx="448034" cy="16278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65AC672F-D45E-4990-B2F3-08771D8D6600}"/>
              </a:ext>
            </a:extLst>
          </p:cNvPr>
          <p:cNvSpPr/>
          <p:nvPr/>
        </p:nvSpPr>
        <p:spPr>
          <a:xfrm>
            <a:off x="3403910" y="3675588"/>
            <a:ext cx="1033865" cy="16052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80D5154C-16E4-4DE6-8A2A-BB396B475E73}"/>
              </a:ext>
            </a:extLst>
          </p:cNvPr>
          <p:cNvSpPr/>
          <p:nvPr/>
        </p:nvSpPr>
        <p:spPr>
          <a:xfrm>
            <a:off x="862104" y="5258315"/>
            <a:ext cx="865503" cy="4871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11C1E151-951D-481E-8B10-7D3804702700}"/>
              </a:ext>
            </a:extLst>
          </p:cNvPr>
          <p:cNvSpPr txBox="1"/>
          <p:nvPr/>
        </p:nvSpPr>
        <p:spPr>
          <a:xfrm>
            <a:off x="1137233" y="1341081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5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0" grpId="0"/>
      <p:bldP spid="44" grpId="0" animBg="1"/>
      <p:bldP spid="45" grpId="0"/>
      <p:bldP spid="49" grpId="0" animBg="1"/>
      <p:bldP spid="43" grpId="0" animBg="1"/>
      <p:bldP spid="52" grpId="0" animBg="1"/>
      <p:bldP spid="50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선생님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재직중인 선생님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0E3B906-01D8-4463-8AE9-6FB7765FF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89" y="1384144"/>
            <a:ext cx="6206413" cy="457734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8AC0045E-32DA-4529-8293-0FD3A05F8121}"/>
              </a:ext>
            </a:extLst>
          </p:cNvPr>
          <p:cNvSpPr/>
          <p:nvPr/>
        </p:nvSpPr>
        <p:spPr>
          <a:xfrm>
            <a:off x="3430691" y="2950148"/>
            <a:ext cx="1021550" cy="32965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E6AD6FA5-14F2-4D14-8314-D3510DB242EE}"/>
              </a:ext>
            </a:extLst>
          </p:cNvPr>
          <p:cNvSpPr/>
          <p:nvPr/>
        </p:nvSpPr>
        <p:spPr>
          <a:xfrm>
            <a:off x="3241531" y="287369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EE69A2F5-CBA4-482F-BFCD-EE55A09748E1}"/>
              </a:ext>
            </a:extLst>
          </p:cNvPr>
          <p:cNvSpPr/>
          <p:nvPr/>
        </p:nvSpPr>
        <p:spPr>
          <a:xfrm>
            <a:off x="961088" y="1931883"/>
            <a:ext cx="6066513" cy="414932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2D701564-26EE-4239-A010-0F1EB6102129}"/>
              </a:ext>
            </a:extLst>
          </p:cNvPr>
          <p:cNvSpPr/>
          <p:nvPr/>
        </p:nvSpPr>
        <p:spPr>
          <a:xfrm>
            <a:off x="822230" y="178868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491218" y="1264431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870967" y="1227660"/>
            <a:ext cx="221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재직중인 선생님 목록이 나온다</a:t>
            </a:r>
            <a:r>
              <a:rPr lang="en-US" altLang="ko-KR" sz="1200" dirty="0"/>
              <a:t>. </a:t>
            </a:r>
            <a:r>
              <a:rPr lang="ko-KR" altLang="en-US" sz="1200" dirty="0"/>
              <a:t>사진과 간단한 정보와 함께 나온다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88D7449B-A88B-4018-ADB5-DEE81B65D7DF}"/>
              </a:ext>
            </a:extLst>
          </p:cNvPr>
          <p:cNvSpPr/>
          <p:nvPr/>
        </p:nvSpPr>
        <p:spPr>
          <a:xfrm>
            <a:off x="7485740" y="266375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E3D5A15-2D15-4831-A05F-9BE053788D26}"/>
              </a:ext>
            </a:extLst>
          </p:cNvPr>
          <p:cNvSpPr txBox="1"/>
          <p:nvPr/>
        </p:nvSpPr>
        <p:spPr>
          <a:xfrm>
            <a:off x="7843308" y="2573477"/>
            <a:ext cx="2330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영어 선생님과 수학 선생님을 구별하기 위해 과목의 색을 다르게 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수학</a:t>
            </a:r>
            <a:r>
              <a:rPr lang="en-US" altLang="ko-KR" sz="1200" dirty="0"/>
              <a:t>- </a:t>
            </a:r>
            <a:r>
              <a:rPr lang="ko-KR" altLang="en-US" sz="1200" dirty="0"/>
              <a:t>파란색</a:t>
            </a:r>
            <a:endParaRPr lang="en-US" altLang="ko-KR" sz="1200" dirty="0"/>
          </a:p>
          <a:p>
            <a:r>
              <a:rPr lang="ko-KR" altLang="en-US" sz="1200" dirty="0"/>
              <a:t>영어</a:t>
            </a:r>
            <a:r>
              <a:rPr lang="en-US" altLang="ko-KR" sz="1200" dirty="0"/>
              <a:t>- </a:t>
            </a:r>
            <a:r>
              <a:rPr lang="ko-KR" altLang="en-US" sz="1200" dirty="0"/>
              <a:t>초록색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98F17D63-AF14-47DE-8F07-E88F32F65D47}"/>
              </a:ext>
            </a:extLst>
          </p:cNvPr>
          <p:cNvSpPr/>
          <p:nvPr/>
        </p:nvSpPr>
        <p:spPr>
          <a:xfrm>
            <a:off x="7482003" y="424544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E7DD2B3-265E-4202-839F-CEDA21F3D120}"/>
              </a:ext>
            </a:extLst>
          </p:cNvPr>
          <p:cNvSpPr txBox="1"/>
          <p:nvPr/>
        </p:nvSpPr>
        <p:spPr>
          <a:xfrm>
            <a:off x="7843799" y="4239323"/>
            <a:ext cx="2329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프로필 보기에 마우스를 얹으면 </a:t>
            </a:r>
            <a:r>
              <a:rPr lang="en-US" altLang="ko-KR" sz="1200" dirty="0"/>
              <a:t>hover</a:t>
            </a:r>
            <a:r>
              <a:rPr lang="ko-KR" altLang="en-US" sz="1200" dirty="0"/>
              <a:t>효과 적용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프로필 보기를 눌렀을 시 선생님 상세정보 창이 나온다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8AC0045E-32DA-4529-8293-0FD3A05F8121}"/>
              </a:ext>
            </a:extLst>
          </p:cNvPr>
          <p:cNvSpPr/>
          <p:nvPr/>
        </p:nvSpPr>
        <p:spPr>
          <a:xfrm>
            <a:off x="2922466" y="3651185"/>
            <a:ext cx="1929619" cy="45125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EB03889-8708-49F7-9780-F6938A83395F}"/>
              </a:ext>
            </a:extLst>
          </p:cNvPr>
          <p:cNvSpPr/>
          <p:nvPr/>
        </p:nvSpPr>
        <p:spPr>
          <a:xfrm>
            <a:off x="2809213" y="352961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3" name="모서리가 둥근 직사각형 14">
            <a:extLst>
              <a:ext uri="{FF2B5EF4-FFF2-40B4-BE49-F238E27FC236}">
                <a16:creationId xmlns:a16="http://schemas.microsoft.com/office/drawing/2014/main" xmlns="" id="{192D46AF-B9BB-4A4E-8014-31C4777E43A5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EB261804-A8AD-4812-891F-CA0B8E4C6D8C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55" name="그림 54" descr="스크린샷, 실내, 모니터, 컴퓨터이(가) 표시된 사진&#10;&#10;자동 생성된 설명">
            <a:extLst>
              <a:ext uri="{FF2B5EF4-FFF2-40B4-BE49-F238E27FC236}">
                <a16:creationId xmlns:a16="http://schemas.microsoft.com/office/drawing/2014/main" xmlns="" id="{1BDC5B5F-E162-4F92-A38E-1AE040988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009" y="2296258"/>
            <a:ext cx="3168506" cy="31775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532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41" grpId="0" animBg="1"/>
      <p:bldP spid="28" grpId="0" animBg="1"/>
      <p:bldP spid="42" grpId="0" animBg="1"/>
      <p:bldP spid="45" grpId="0"/>
      <p:bldP spid="48" grpId="0" animBg="1"/>
      <p:bldP spid="49" grpId="0"/>
      <p:bldP spid="50" grpId="0" animBg="1"/>
      <p:bldP spid="51" grpId="0"/>
      <p:bldP spid="52" grpId="0" animBg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7606961" y="117801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013955" y="1129991"/>
            <a:ext cx="259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선생님 목록 중에서</a:t>
            </a:r>
            <a:endParaRPr lang="en-US" altLang="ko-KR" sz="1200" dirty="0"/>
          </a:p>
          <a:p>
            <a:r>
              <a:rPr lang="ko-KR" altLang="en-US" sz="1200" dirty="0"/>
              <a:t>재직중인 선생님만 화면에 보이게 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재직중인 선생님은 </a:t>
            </a:r>
            <a:r>
              <a:rPr lang="en-US" altLang="ko-KR" sz="1200" dirty="0" err="1"/>
              <a:t>t_state</a:t>
            </a:r>
            <a:r>
              <a:rPr lang="ko-KR" altLang="en-US" sz="1200" dirty="0"/>
              <a:t>가 </a:t>
            </a:r>
            <a:r>
              <a:rPr lang="en-US" altLang="ko-KR" sz="1200" dirty="0"/>
              <a:t>True)</a:t>
            </a:r>
          </a:p>
          <a:p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D2CC3236-7BA7-49D8-9E0B-08F1023729A2}"/>
              </a:ext>
            </a:extLst>
          </p:cNvPr>
          <p:cNvSpPr/>
          <p:nvPr/>
        </p:nvSpPr>
        <p:spPr>
          <a:xfrm>
            <a:off x="7631905" y="274089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C618CB6-0BD3-4894-8D30-035E0606BB04}"/>
              </a:ext>
            </a:extLst>
          </p:cNvPr>
          <p:cNvSpPr txBox="1"/>
          <p:nvPr/>
        </p:nvSpPr>
        <p:spPr>
          <a:xfrm>
            <a:off x="7913275" y="2740894"/>
            <a:ext cx="2666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선생님 과목에 따라 다른 색을 적용하기 위한 코드</a:t>
            </a:r>
          </a:p>
        </p:txBody>
      </p:sp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선생님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재직중인 선생님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6CF5D92-3D0E-4A8D-924E-5D611AD9B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97" y="1464413"/>
            <a:ext cx="6610135" cy="444937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797153EE-78F6-4582-B79E-679A45276C52}"/>
              </a:ext>
            </a:extLst>
          </p:cNvPr>
          <p:cNvSpPr/>
          <p:nvPr/>
        </p:nvSpPr>
        <p:spPr>
          <a:xfrm>
            <a:off x="612040" y="1513972"/>
            <a:ext cx="1800378" cy="4871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346138EC-D29B-47CB-BE41-497A1441586D}"/>
              </a:ext>
            </a:extLst>
          </p:cNvPr>
          <p:cNvSpPr/>
          <p:nvPr/>
        </p:nvSpPr>
        <p:spPr>
          <a:xfrm>
            <a:off x="432507" y="1404044"/>
            <a:ext cx="231186" cy="284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87CB80BB-D880-4D01-9A45-5ABBD2EA2215}"/>
              </a:ext>
            </a:extLst>
          </p:cNvPr>
          <p:cNvSpPr/>
          <p:nvPr/>
        </p:nvSpPr>
        <p:spPr>
          <a:xfrm>
            <a:off x="548101" y="5553511"/>
            <a:ext cx="815232" cy="3904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FC7064EC-E248-4433-92FC-0B99848FBA89}"/>
              </a:ext>
            </a:extLst>
          </p:cNvPr>
          <p:cNvSpPr/>
          <p:nvPr/>
        </p:nvSpPr>
        <p:spPr>
          <a:xfrm>
            <a:off x="1584197" y="3037859"/>
            <a:ext cx="3012969" cy="71869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9E3BB647-2B91-4EEB-A536-C5D57B5920C6}"/>
              </a:ext>
            </a:extLst>
          </p:cNvPr>
          <p:cNvSpPr/>
          <p:nvPr/>
        </p:nvSpPr>
        <p:spPr>
          <a:xfrm>
            <a:off x="1435809" y="2941415"/>
            <a:ext cx="231186" cy="284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BC1A5AC9-DB12-4829-9D8B-737D409E98B0}"/>
              </a:ext>
            </a:extLst>
          </p:cNvPr>
          <p:cNvSpPr/>
          <p:nvPr/>
        </p:nvSpPr>
        <p:spPr>
          <a:xfrm>
            <a:off x="1176067" y="4285709"/>
            <a:ext cx="5718166" cy="10583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37CB7438-FA8C-4ACA-8533-411FF5322647}"/>
              </a:ext>
            </a:extLst>
          </p:cNvPr>
          <p:cNvSpPr/>
          <p:nvPr/>
        </p:nvSpPr>
        <p:spPr>
          <a:xfrm>
            <a:off x="1008342" y="4424441"/>
            <a:ext cx="231186" cy="3073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83FC06E1-1ED8-40F3-A361-3FE592E3023D}"/>
              </a:ext>
            </a:extLst>
          </p:cNvPr>
          <p:cNvSpPr/>
          <p:nvPr/>
        </p:nvSpPr>
        <p:spPr>
          <a:xfrm>
            <a:off x="7631905" y="412718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BAE659D5-9CBE-43B8-A51D-DE6D33201661}"/>
              </a:ext>
            </a:extLst>
          </p:cNvPr>
          <p:cNvSpPr txBox="1"/>
          <p:nvPr/>
        </p:nvSpPr>
        <p:spPr>
          <a:xfrm>
            <a:off x="7913275" y="4127186"/>
            <a:ext cx="26667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선생님 상세를 눌렀을 경우 선생님 세부사항이 나옵니다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동적으로 </a:t>
            </a:r>
            <a:r>
              <a:rPr lang="en-US" altLang="ko-KR" sz="1200" dirty="0" err="1"/>
              <a:t>url</a:t>
            </a:r>
            <a:r>
              <a:rPr lang="ko-KR" altLang="en-US" sz="1200" dirty="0"/>
              <a:t>을 받기 위해 </a:t>
            </a:r>
            <a:r>
              <a:rPr lang="en-US" altLang="ko-KR" sz="1200" dirty="0"/>
              <a:t>for</a:t>
            </a:r>
            <a:r>
              <a:rPr lang="ko-KR" altLang="en-US" sz="1200" dirty="0"/>
              <a:t>문 안에 </a:t>
            </a:r>
            <a:r>
              <a:rPr lang="en-US" altLang="ko-KR" sz="1200" dirty="0"/>
              <a:t>script</a:t>
            </a:r>
            <a:r>
              <a:rPr lang="ko-KR" altLang="en-US" sz="1200" dirty="0"/>
              <a:t>태그를 넣어 동적으로 해당 선생님의 일련번호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t_no</a:t>
            </a:r>
            <a:r>
              <a:rPr lang="en-US" altLang="ko-KR" sz="1200" dirty="0"/>
              <a:t>)</a:t>
            </a:r>
            <a:r>
              <a:rPr lang="ko-KR" altLang="en-US" sz="1200" dirty="0"/>
              <a:t>를 받습니다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6238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0" grpId="0"/>
      <p:bldP spid="44" grpId="0" animBg="1"/>
      <p:bldP spid="45" grpId="0"/>
      <p:bldP spid="38" grpId="0" animBg="1"/>
      <p:bldP spid="42" grpId="0" animBg="1"/>
      <p:bldP spid="46" grpId="0" animBg="1"/>
      <p:bldP spid="48" grpId="0" animBg="1"/>
      <p:bldP spid="53" grpId="0" animBg="1"/>
      <p:bldP spid="54" grpId="0" animBg="1"/>
      <p:bldP spid="59" grpId="0" animBg="1"/>
      <p:bldP spid="76" grpId="0" animBg="1"/>
      <p:bldP spid="7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56" name="모서리가 둥근 직사각형 55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5" name="그림 4" descr="스크린샷, 실내, 모니터, 컴퓨터이(가) 표시된 사진&#10;&#10;자동 생성된 설명">
            <a:extLst>
              <a:ext uri="{FF2B5EF4-FFF2-40B4-BE49-F238E27FC236}">
                <a16:creationId xmlns:a16="http://schemas.microsoft.com/office/drawing/2014/main" xmlns="" id="{BCA584AF-DFBA-4A86-88DD-1FCA67F10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66" y="1354237"/>
            <a:ext cx="4654003" cy="46673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모서리가 둥근 직사각형 19">
            <a:extLst>
              <a:ext uri="{FF2B5EF4-FFF2-40B4-BE49-F238E27FC236}">
                <a16:creationId xmlns:a16="http://schemas.microsoft.com/office/drawing/2014/main" xmlns="" id="{C83D34CA-0FF8-47C6-8B10-BEF5D361282B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선생님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 상세 </a:t>
            </a:r>
            <a:r>
              <a:rPr lang="en-US" altLang="ko-KR" dirty="0">
                <a:solidFill>
                  <a:prstClr val="white"/>
                </a:solidFill>
              </a:rPr>
              <a:t>- </a:t>
            </a:r>
            <a:r>
              <a:rPr lang="ko-KR" altLang="en-US" dirty="0">
                <a:solidFill>
                  <a:prstClr val="white"/>
                </a:solidFill>
              </a:rPr>
              <a:t>창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7293889-9B0C-47A3-9CCE-4800558AAA6D}"/>
              </a:ext>
            </a:extLst>
          </p:cNvPr>
          <p:cNvSpPr/>
          <p:nvPr/>
        </p:nvSpPr>
        <p:spPr>
          <a:xfrm>
            <a:off x="1614068" y="196731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78485" y="2943856"/>
            <a:ext cx="1021550" cy="32213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131C84F6-5914-4AA1-A8FE-EB687AD7D106}"/>
              </a:ext>
            </a:extLst>
          </p:cNvPr>
          <p:cNvSpPr/>
          <p:nvPr/>
        </p:nvSpPr>
        <p:spPr>
          <a:xfrm>
            <a:off x="678485" y="3264915"/>
            <a:ext cx="3644465" cy="93622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BE3013A-4236-4E43-A0A8-BF24A3649D28}"/>
              </a:ext>
            </a:extLst>
          </p:cNvPr>
          <p:cNvSpPr/>
          <p:nvPr/>
        </p:nvSpPr>
        <p:spPr>
          <a:xfrm>
            <a:off x="644064" y="4316311"/>
            <a:ext cx="4469111" cy="177747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DB254033-5417-46B6-982D-7FE3EF1A9118}"/>
              </a:ext>
            </a:extLst>
          </p:cNvPr>
          <p:cNvSpPr/>
          <p:nvPr/>
        </p:nvSpPr>
        <p:spPr>
          <a:xfrm>
            <a:off x="475623" y="420459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A61BD29E-ABA8-4B62-BCCC-32BF225E4400}"/>
              </a:ext>
            </a:extLst>
          </p:cNvPr>
          <p:cNvSpPr/>
          <p:nvPr/>
        </p:nvSpPr>
        <p:spPr>
          <a:xfrm>
            <a:off x="475623" y="322846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8EF5D39F-8B9F-4160-8161-38660037B156}"/>
              </a:ext>
            </a:extLst>
          </p:cNvPr>
          <p:cNvSpPr/>
          <p:nvPr/>
        </p:nvSpPr>
        <p:spPr>
          <a:xfrm>
            <a:off x="475623" y="274989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7698032" y="106784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9705A385-6706-4E2E-B405-CF7D8954C0F1}"/>
              </a:ext>
            </a:extLst>
          </p:cNvPr>
          <p:cNvSpPr txBox="1"/>
          <p:nvPr/>
        </p:nvSpPr>
        <p:spPr>
          <a:xfrm>
            <a:off x="7979402" y="1031071"/>
            <a:ext cx="2459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선생님 특이사항을 저장할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선생님 특이사항을 작성 후 저장 버튼을 누르면 변경이 가능하다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F6EECC28-36F8-4BBC-89EC-311C8049532E}"/>
              </a:ext>
            </a:extLst>
          </p:cNvPr>
          <p:cNvSpPr/>
          <p:nvPr/>
        </p:nvSpPr>
        <p:spPr>
          <a:xfrm>
            <a:off x="7698032" y="385242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EA12A2AB-8452-4721-9DF4-B85284D1604A}"/>
              </a:ext>
            </a:extLst>
          </p:cNvPr>
          <p:cNvSpPr txBox="1"/>
          <p:nvPr/>
        </p:nvSpPr>
        <p:spPr>
          <a:xfrm>
            <a:off x="7990875" y="3834336"/>
            <a:ext cx="2459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퇴사 버튼을 누르면 현재 선생님 목록에서 제외된다</a:t>
            </a:r>
            <a:r>
              <a:rPr lang="en-US" altLang="ko-KR" sz="1200" dirty="0"/>
              <a:t>. (</a:t>
            </a:r>
            <a:r>
              <a:rPr lang="ko-KR" altLang="en-US" sz="1200" dirty="0"/>
              <a:t>퇴사 선생님 목록으로 이동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저장 버튼을 누르면 선생님 특이사항이 저장된다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0B6ACC03-A3B2-481D-A816-88E271ECFAC5}"/>
              </a:ext>
            </a:extLst>
          </p:cNvPr>
          <p:cNvSpPr/>
          <p:nvPr/>
        </p:nvSpPr>
        <p:spPr>
          <a:xfrm>
            <a:off x="7698032" y="1995511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A999562-E03E-460F-AD1F-B2099AFC6BBA}"/>
              </a:ext>
            </a:extLst>
          </p:cNvPr>
          <p:cNvSpPr txBox="1"/>
          <p:nvPr/>
        </p:nvSpPr>
        <p:spPr>
          <a:xfrm>
            <a:off x="7990875" y="2014282"/>
            <a:ext cx="2459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선생님의 인적사항이 표시된다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61A560C3-A94B-4734-848B-272204D11879}"/>
              </a:ext>
            </a:extLst>
          </p:cNvPr>
          <p:cNvSpPr/>
          <p:nvPr/>
        </p:nvSpPr>
        <p:spPr>
          <a:xfrm>
            <a:off x="7698032" y="282230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BD4443A-7686-4F00-864D-4C45AE10D981}"/>
              </a:ext>
            </a:extLst>
          </p:cNvPr>
          <p:cNvSpPr txBox="1"/>
          <p:nvPr/>
        </p:nvSpPr>
        <p:spPr>
          <a:xfrm>
            <a:off x="7979401" y="2815394"/>
            <a:ext cx="2459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선생님의 강의 현황이 나온다</a:t>
            </a:r>
            <a:r>
              <a:rPr lang="en-US" altLang="ko-KR" sz="1200" dirty="0"/>
              <a:t>. </a:t>
            </a:r>
            <a:r>
              <a:rPr lang="ko-KR" altLang="en-US" sz="1200" dirty="0"/>
              <a:t>등록한 모든 강의의 과목</a:t>
            </a:r>
            <a:r>
              <a:rPr lang="en-US" altLang="ko-KR" sz="1200" dirty="0"/>
              <a:t>, </a:t>
            </a:r>
            <a:r>
              <a:rPr lang="ko-KR" altLang="en-US" sz="1200" dirty="0"/>
              <a:t>부서 학년 강의 시작일 강의기간이 나온다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C1B8166-4DE8-4F71-B3F0-EC97B801F6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" r="448" b="11196"/>
          <a:stretch/>
        </p:blipFill>
        <p:spPr>
          <a:xfrm>
            <a:off x="2995042" y="1414979"/>
            <a:ext cx="4388018" cy="1370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90A5C96D-8AF0-44ED-BBF6-5693B903F0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" r="9589" b="14991"/>
          <a:stretch/>
        </p:blipFill>
        <p:spPr>
          <a:xfrm>
            <a:off x="3269211" y="2353816"/>
            <a:ext cx="4388018" cy="13686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모서리가 둥근 직사각형 14">
            <a:extLst>
              <a:ext uri="{FF2B5EF4-FFF2-40B4-BE49-F238E27FC236}">
                <a16:creationId xmlns:a16="http://schemas.microsoft.com/office/drawing/2014/main" xmlns="" id="{9821B27B-6C1F-44D5-92D9-ABD975636CA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4E5920D2-BF85-4D72-82F8-07F959CEA77E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5BF351F-19D7-475E-A5F6-FD49FCD681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581" y="5220070"/>
            <a:ext cx="4957700" cy="1529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52240EE-863D-474B-BDCC-289B34DBD682}"/>
              </a:ext>
            </a:extLst>
          </p:cNvPr>
          <p:cNvSpPr txBox="1"/>
          <p:nvPr/>
        </p:nvSpPr>
        <p:spPr>
          <a:xfrm>
            <a:off x="5386639" y="4927485"/>
            <a:ext cx="2925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등록된 강의가 없을 경우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61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 animBg="1"/>
      <p:bldP spid="41" grpId="0" animBg="1"/>
      <p:bldP spid="42" grpId="0" animBg="1"/>
      <p:bldP spid="29" grpId="0" animBg="1"/>
      <p:bldP spid="28" grpId="0" animBg="1"/>
      <p:bldP spid="27" grpId="0" animBg="1"/>
      <p:bldP spid="43" grpId="0" animBg="1"/>
      <p:bldP spid="44" grpId="0"/>
      <p:bldP spid="45" grpId="0" animBg="1"/>
      <p:bldP spid="46" grpId="0"/>
      <p:bldP spid="48" grpId="0" animBg="1"/>
      <p:bldP spid="49" grpId="0"/>
      <p:bldP spid="50" grpId="0" animBg="1"/>
      <p:bldP spid="51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7760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개발 목적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0734691" y="24190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5" name="모서리가 둥근 직사각형 74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8" name="모서리가 둥근 직사각형 77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4692" y="1966058"/>
            <a:ext cx="10606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1600" dirty="0" smtClean="0"/>
              <a:t>고객 </a:t>
            </a:r>
            <a:r>
              <a:rPr lang="ko-KR" altLang="en-US" sz="1600" dirty="0" err="1" smtClean="0"/>
              <a:t>니즈</a:t>
            </a:r>
            <a:r>
              <a:rPr lang="ko-KR" altLang="en-US" sz="1600" dirty="0" smtClean="0"/>
              <a:t> 파악하여</a:t>
            </a:r>
            <a:r>
              <a:rPr lang="en-US" altLang="ko-KR" sz="1600" dirty="0" smtClean="0"/>
              <a:t>, </a:t>
            </a:r>
            <a:r>
              <a:rPr lang="ko-KR" altLang="en-US" sz="1600" dirty="0"/>
              <a:t>홈페이지를 통해</a:t>
            </a:r>
            <a:r>
              <a:rPr lang="ko-KR" altLang="en-US" sz="1600" dirty="0" smtClean="0"/>
              <a:t> 편의성 제공과 </a:t>
            </a:r>
            <a:r>
              <a:rPr lang="ko-KR" altLang="en-US" sz="1600" dirty="0"/>
              <a:t>체계적으로 </a:t>
            </a:r>
            <a:r>
              <a:rPr lang="ko-KR" altLang="en-US" sz="1600" dirty="0" smtClean="0"/>
              <a:t>학생관리를 할 수 있는 환경을 </a:t>
            </a:r>
            <a:r>
              <a:rPr lang="ko-KR" altLang="en-US" sz="1600" dirty="0"/>
              <a:t>제공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44065" y="2304612"/>
            <a:ext cx="1732506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119730" y="2304612"/>
            <a:ext cx="495759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호 85"/>
          <p:cNvSpPr/>
          <p:nvPr/>
        </p:nvSpPr>
        <p:spPr>
          <a:xfrm rot="7948264">
            <a:off x="5207318" y="2064625"/>
            <a:ext cx="2859233" cy="1500546"/>
          </a:xfrm>
          <a:prstGeom prst="arc">
            <a:avLst>
              <a:gd name="adj1" fmla="val 12294589"/>
              <a:gd name="adj2" fmla="val 20574169"/>
            </a:avLst>
          </a:prstGeom>
          <a:ln w="1270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원호 87"/>
          <p:cNvSpPr/>
          <p:nvPr/>
        </p:nvSpPr>
        <p:spPr>
          <a:xfrm rot="2798091" flipV="1">
            <a:off x="1805458" y="1698960"/>
            <a:ext cx="2455402" cy="2077539"/>
          </a:xfrm>
          <a:prstGeom prst="arc">
            <a:avLst>
              <a:gd name="adj1" fmla="val 12294589"/>
              <a:gd name="adj2" fmla="val 19517603"/>
            </a:avLst>
          </a:prstGeom>
          <a:ln w="1270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3334169" y="3366232"/>
            <a:ext cx="27808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1600" dirty="0" smtClean="0"/>
              <a:t>학원 정보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출결 관리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상담 예약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결제 간소화 등 다양한 자료를 제공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499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7606961" y="257098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013955" y="2522960"/>
            <a:ext cx="259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 </a:t>
            </a:r>
            <a:r>
              <a:rPr lang="ko-KR" altLang="en-US" sz="1200" dirty="0"/>
              <a:t>퇴사 버튼을 눌렀을 경우 </a:t>
            </a:r>
            <a:r>
              <a:rPr lang="en-US" altLang="ko-KR" sz="1200" dirty="0"/>
              <a:t>]</a:t>
            </a:r>
          </a:p>
          <a:p>
            <a:r>
              <a:rPr lang="ko-KR" altLang="en-US" sz="1200" dirty="0"/>
              <a:t>선생님의 재직여부를 </a:t>
            </a:r>
            <a:r>
              <a:rPr lang="en-US" altLang="ko-KR" sz="1200" dirty="0"/>
              <a:t>False</a:t>
            </a:r>
            <a:r>
              <a:rPr lang="ko-KR" altLang="en-US" sz="1200" dirty="0"/>
              <a:t>로 변경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퇴사일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t_out</a:t>
            </a:r>
            <a:r>
              <a:rPr lang="en-US" altLang="ko-KR" sz="1200" dirty="0"/>
              <a:t>)</a:t>
            </a:r>
            <a:r>
              <a:rPr lang="ko-KR" altLang="en-US" sz="1200" dirty="0"/>
              <a:t>에 현재 날짜를 저장 후 선생님 객체 정보를 수정합니다</a:t>
            </a:r>
            <a:r>
              <a:rPr lang="en-US" altLang="ko-KR" sz="1200" dirty="0"/>
              <a:t>.</a:t>
            </a:r>
          </a:p>
          <a:p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D2CC3236-7BA7-49D8-9E0B-08F1023729A2}"/>
              </a:ext>
            </a:extLst>
          </p:cNvPr>
          <p:cNvSpPr/>
          <p:nvPr/>
        </p:nvSpPr>
        <p:spPr>
          <a:xfrm>
            <a:off x="7615127" y="3877091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C618CB6-0BD3-4894-8D30-035E0606BB04}"/>
              </a:ext>
            </a:extLst>
          </p:cNvPr>
          <p:cNvSpPr txBox="1"/>
          <p:nvPr/>
        </p:nvSpPr>
        <p:spPr>
          <a:xfrm>
            <a:off x="7896497" y="3877091"/>
            <a:ext cx="2821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퇴사 버튼을 눌렀을 경우</a:t>
            </a:r>
            <a:endParaRPr lang="en-US" altLang="ko-KR" sz="1200" dirty="0"/>
          </a:p>
          <a:p>
            <a:r>
              <a:rPr lang="ko-KR" altLang="en-US" sz="1200" dirty="0"/>
              <a:t>현재 창</a:t>
            </a:r>
            <a:r>
              <a:rPr lang="en-US" altLang="ko-KR" sz="1200" dirty="0"/>
              <a:t>(</a:t>
            </a:r>
            <a:r>
              <a:rPr lang="ko-KR" altLang="en-US" sz="1200" dirty="0"/>
              <a:t>상세 페이지</a:t>
            </a:r>
            <a:r>
              <a:rPr lang="en-US" altLang="ko-KR" sz="1200" dirty="0"/>
              <a:t>)</a:t>
            </a:r>
            <a:r>
              <a:rPr lang="ko-KR" altLang="en-US" sz="1200" dirty="0"/>
              <a:t>을 닫고 부모 창</a:t>
            </a:r>
            <a:r>
              <a:rPr lang="en-US" altLang="ko-KR" sz="1200" dirty="0"/>
              <a:t>(</a:t>
            </a:r>
            <a:r>
              <a:rPr lang="ko-KR" altLang="en-US" sz="1200" dirty="0"/>
              <a:t>재직 선생님 리스트</a:t>
            </a:r>
            <a:r>
              <a:rPr lang="en-US" altLang="ko-KR" sz="1200" dirty="0"/>
              <a:t>)</a:t>
            </a:r>
            <a:r>
              <a:rPr lang="ko-KR" altLang="en-US" sz="1200" dirty="0"/>
              <a:t>을 최신화 하기 위한 과정</a:t>
            </a:r>
            <a:endParaRPr lang="en-US" altLang="ko-KR" sz="1200" dirty="0"/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퇴직 처리된 선생님 정보를 보이지 않게 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69515" y="3853310"/>
            <a:ext cx="1292759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선생님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 상세</a:t>
            </a:r>
            <a:r>
              <a:rPr lang="en-US" altLang="ko-KR" dirty="0">
                <a:solidFill>
                  <a:prstClr val="white"/>
                </a:solidFill>
              </a:rPr>
              <a:t>- </a:t>
            </a:r>
            <a:r>
              <a:rPr lang="ko-KR" altLang="en-US" dirty="0">
                <a:solidFill>
                  <a:prstClr val="white"/>
                </a:solidFill>
              </a:rPr>
              <a:t>창 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83FC06E1-1ED8-40F3-A361-3FE592E3023D}"/>
              </a:ext>
            </a:extLst>
          </p:cNvPr>
          <p:cNvSpPr/>
          <p:nvPr/>
        </p:nvSpPr>
        <p:spPr>
          <a:xfrm>
            <a:off x="7606961" y="538341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BAE659D5-9CBE-43B8-A51D-DE6D33201661}"/>
              </a:ext>
            </a:extLst>
          </p:cNvPr>
          <p:cNvSpPr txBox="1"/>
          <p:nvPr/>
        </p:nvSpPr>
        <p:spPr>
          <a:xfrm>
            <a:off x="7913275" y="5383419"/>
            <a:ext cx="2666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저장 버튼을 눌렀을 경우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선생님 특이사항 변경 후</a:t>
            </a:r>
            <a:r>
              <a:rPr lang="en-US" altLang="ko-KR" sz="1200" dirty="0"/>
              <a:t>)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ED1B5F08-9B4B-4A54-A2CC-7811E37A7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06" y="1652119"/>
            <a:ext cx="6842627" cy="4503308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599B7FCD-1EE1-4C34-96F2-E1C382702830}"/>
              </a:ext>
            </a:extLst>
          </p:cNvPr>
          <p:cNvSpPr/>
          <p:nvPr/>
        </p:nvSpPr>
        <p:spPr>
          <a:xfrm>
            <a:off x="517327" y="2293193"/>
            <a:ext cx="6704651" cy="145742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49B96ABD-2542-49DD-9553-0D12622890E0}"/>
              </a:ext>
            </a:extLst>
          </p:cNvPr>
          <p:cNvSpPr/>
          <p:nvPr/>
        </p:nvSpPr>
        <p:spPr>
          <a:xfrm>
            <a:off x="283662" y="219432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6D1165A4-A0AF-495C-8C2F-ECDFD41BB69D}"/>
              </a:ext>
            </a:extLst>
          </p:cNvPr>
          <p:cNvSpPr/>
          <p:nvPr/>
        </p:nvSpPr>
        <p:spPr>
          <a:xfrm>
            <a:off x="517328" y="3860545"/>
            <a:ext cx="4396589" cy="138634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42FCD58E-ECFB-4B76-8883-29585293F965}"/>
              </a:ext>
            </a:extLst>
          </p:cNvPr>
          <p:cNvSpPr/>
          <p:nvPr/>
        </p:nvSpPr>
        <p:spPr>
          <a:xfrm>
            <a:off x="785307" y="3444482"/>
            <a:ext cx="6436671" cy="31934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0C479B1C-7818-4C99-BB10-EF9A930A0099}"/>
              </a:ext>
            </a:extLst>
          </p:cNvPr>
          <p:cNvSpPr/>
          <p:nvPr/>
        </p:nvSpPr>
        <p:spPr>
          <a:xfrm>
            <a:off x="636919" y="327142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E8BB37CB-E67E-4171-BCE4-B93EA6EC50EB}"/>
              </a:ext>
            </a:extLst>
          </p:cNvPr>
          <p:cNvSpPr/>
          <p:nvPr/>
        </p:nvSpPr>
        <p:spPr>
          <a:xfrm>
            <a:off x="325346" y="379243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C489D841-4955-4DBA-AB67-3F5FF3F40E8C}"/>
              </a:ext>
            </a:extLst>
          </p:cNvPr>
          <p:cNvSpPr/>
          <p:nvPr/>
        </p:nvSpPr>
        <p:spPr>
          <a:xfrm>
            <a:off x="1717059" y="1863214"/>
            <a:ext cx="797679" cy="14637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C888823-BC85-4491-AFB3-DB79B8610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24" y="1310010"/>
            <a:ext cx="5211117" cy="323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5DA8BE2A-D524-4DF8-A808-86D267985B4E}"/>
              </a:ext>
            </a:extLst>
          </p:cNvPr>
          <p:cNvSpPr/>
          <p:nvPr/>
        </p:nvSpPr>
        <p:spPr>
          <a:xfrm>
            <a:off x="3205963" y="1458668"/>
            <a:ext cx="1237850" cy="15162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BD0FBB4-A62D-43DA-B84B-5D937A1FD121}"/>
              </a:ext>
            </a:extLst>
          </p:cNvPr>
          <p:cNvSpPr txBox="1"/>
          <p:nvPr/>
        </p:nvSpPr>
        <p:spPr>
          <a:xfrm>
            <a:off x="5840390" y="1016837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en-US" altLang="ko-KR" sz="1600" dirty="0" err="1">
                <a:solidFill>
                  <a:srgbClr val="FF0000"/>
                </a:solidFill>
              </a:rPr>
              <a:t>url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8127AC53-D633-4D05-B27C-31AF717FAE1E}"/>
              </a:ext>
            </a:extLst>
          </p:cNvPr>
          <p:cNvSpPr txBox="1"/>
          <p:nvPr/>
        </p:nvSpPr>
        <p:spPr>
          <a:xfrm>
            <a:off x="355171" y="1339781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D03B93CD-74AE-4DF8-93A4-6E68DAB61E01}"/>
              </a:ext>
            </a:extLst>
          </p:cNvPr>
          <p:cNvSpPr/>
          <p:nvPr/>
        </p:nvSpPr>
        <p:spPr>
          <a:xfrm>
            <a:off x="510393" y="5265174"/>
            <a:ext cx="4403524" cy="82797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FD4DFC15-C156-4AAA-B5E1-324B6C5B8628}"/>
              </a:ext>
            </a:extLst>
          </p:cNvPr>
          <p:cNvSpPr/>
          <p:nvPr/>
        </p:nvSpPr>
        <p:spPr>
          <a:xfrm>
            <a:off x="276143" y="517956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E943FB29-3CB7-47FD-AA2B-AC058B40E6D2}"/>
              </a:ext>
            </a:extLst>
          </p:cNvPr>
          <p:cNvSpPr/>
          <p:nvPr/>
        </p:nvSpPr>
        <p:spPr>
          <a:xfrm>
            <a:off x="7606603" y="120785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51954674-2F73-47B2-B2AF-891C8066BF38}"/>
              </a:ext>
            </a:extLst>
          </p:cNvPr>
          <p:cNvSpPr txBox="1"/>
          <p:nvPr/>
        </p:nvSpPr>
        <p:spPr>
          <a:xfrm>
            <a:off x="8001665" y="1161107"/>
            <a:ext cx="2595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Url</a:t>
            </a:r>
            <a:r>
              <a:rPr lang="ko-KR" altLang="en-US" sz="1200" dirty="0"/>
              <a:t>에서 선생님 일련번호를 동적으로 받아 해당 선생님 객체와 선생님의 강의 리스트를 </a:t>
            </a:r>
            <a:r>
              <a:rPr lang="en-US" altLang="ko-KR" sz="1200" dirty="0"/>
              <a:t>html</a:t>
            </a:r>
            <a:r>
              <a:rPr lang="ko-KR" altLang="en-US" sz="1200" dirty="0"/>
              <a:t>로 넘겨줍니다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327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0" grpId="0"/>
      <p:bldP spid="44" grpId="0" animBg="1"/>
      <p:bldP spid="45" grpId="0"/>
      <p:bldP spid="76" grpId="0" animBg="1"/>
      <p:bldP spid="77" grpId="0"/>
      <p:bldP spid="50" grpId="0" animBg="1"/>
      <p:bldP spid="49" grpId="0" animBg="1"/>
      <p:bldP spid="61" grpId="0" animBg="1"/>
      <p:bldP spid="69" grpId="0" animBg="1"/>
      <p:bldP spid="52" grpId="0" animBg="1"/>
      <p:bldP spid="72" grpId="0" animBg="1"/>
      <p:bldP spid="79" grpId="0" animBg="1"/>
      <p:bldP spid="78" grpId="0" animBg="1"/>
      <p:bldP spid="80" grpId="0" animBg="1"/>
      <p:bldP spid="8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선생님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 상세</a:t>
            </a:r>
            <a:r>
              <a:rPr lang="en-US" altLang="ko-KR" dirty="0">
                <a:solidFill>
                  <a:prstClr val="white"/>
                </a:solidFill>
              </a:rPr>
              <a:t>- </a:t>
            </a:r>
            <a:r>
              <a:rPr lang="ko-KR" altLang="en-US" dirty="0">
                <a:solidFill>
                  <a:prstClr val="white"/>
                </a:solidFill>
              </a:rPr>
              <a:t>창 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E7D6B214-795C-444E-BC6C-3EB53CFF6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4" y="2098689"/>
            <a:ext cx="4905375" cy="31242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9082A61-50D8-4FFF-9157-48D00EA24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061" y="2383669"/>
            <a:ext cx="4724400" cy="303847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57AA01DD-7B5F-4A70-B245-5BB09F6D6147}"/>
              </a:ext>
            </a:extLst>
          </p:cNvPr>
          <p:cNvSpPr txBox="1"/>
          <p:nvPr/>
        </p:nvSpPr>
        <p:spPr>
          <a:xfrm>
            <a:off x="2085316" y="1764170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80875048-796E-4BA2-8446-6A2A91CF593A}"/>
              </a:ext>
            </a:extLst>
          </p:cNvPr>
          <p:cNvSpPr txBox="1"/>
          <p:nvPr/>
        </p:nvSpPr>
        <p:spPr>
          <a:xfrm>
            <a:off x="7392640" y="2037555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37F5D23-63C8-45D9-90ED-1CE73A5B2710}"/>
              </a:ext>
            </a:extLst>
          </p:cNvPr>
          <p:cNvSpPr txBox="1"/>
          <p:nvPr/>
        </p:nvSpPr>
        <p:spPr>
          <a:xfrm>
            <a:off x="1524802" y="5366656"/>
            <a:ext cx="2834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해당 선생님 정보를 보여주는 코드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E8B94B33-CA02-4104-A207-C904F4529764}"/>
              </a:ext>
            </a:extLst>
          </p:cNvPr>
          <p:cNvSpPr txBox="1"/>
          <p:nvPr/>
        </p:nvSpPr>
        <p:spPr>
          <a:xfrm>
            <a:off x="6021806" y="5494334"/>
            <a:ext cx="3971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해당 선생님이 진행하는 강의 현황을 보여주는 코드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8645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957C8781-C3EB-4FAC-AB29-B0082E993C6E}"/>
              </a:ext>
            </a:extLst>
          </p:cNvPr>
          <p:cNvSpPr/>
          <p:nvPr/>
        </p:nvSpPr>
        <p:spPr>
          <a:xfrm>
            <a:off x="7606961" y="117801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4385EA7-E2FB-4B74-9C82-EC579AB4EFEA}"/>
              </a:ext>
            </a:extLst>
          </p:cNvPr>
          <p:cNvSpPr txBox="1"/>
          <p:nvPr/>
        </p:nvSpPr>
        <p:spPr>
          <a:xfrm>
            <a:off x="8013955" y="1129991"/>
            <a:ext cx="2595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퇴사 버튼을 눌렀을 경우</a:t>
            </a:r>
            <a:endParaRPr lang="en-US" altLang="ko-KR" sz="1200" dirty="0"/>
          </a:p>
          <a:p>
            <a:r>
              <a:rPr lang="ko-KR" altLang="en-US" sz="1200" dirty="0"/>
              <a:t>버튼마다 다른 동작을 하기 위해   </a:t>
            </a:r>
            <a:r>
              <a:rPr lang="en-US" altLang="ko-KR" sz="1200" dirty="0"/>
              <a:t>2</a:t>
            </a:r>
            <a:r>
              <a:rPr lang="ko-KR" altLang="en-US" sz="1200" dirty="0"/>
              <a:t>개의 </a:t>
            </a:r>
            <a:r>
              <a:rPr lang="en-US" altLang="ko-KR" sz="1200" dirty="0"/>
              <a:t>Form</a:t>
            </a:r>
            <a:r>
              <a:rPr lang="ko-KR" altLang="en-US" sz="1200" dirty="0"/>
              <a:t>을 받습니다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 </a:t>
            </a:r>
            <a:r>
              <a:rPr lang="ko-KR" altLang="en-US" sz="1200" dirty="0"/>
              <a:t>퇴사버튼 </a:t>
            </a:r>
            <a:r>
              <a:rPr lang="en-US" altLang="ko-KR" sz="1200" dirty="0"/>
              <a:t>: </a:t>
            </a:r>
            <a:r>
              <a:rPr lang="ko-KR" altLang="en-US" sz="1200" dirty="0"/>
              <a:t>버튼 </a:t>
            </a:r>
            <a:r>
              <a:rPr lang="en-US" altLang="ko-KR" sz="1200" dirty="0"/>
              <a:t>1</a:t>
            </a:r>
            <a:r>
              <a:rPr lang="ko-KR" altLang="en-US" sz="1200" dirty="0"/>
              <a:t>번</a:t>
            </a:r>
            <a:r>
              <a:rPr lang="en-US" altLang="ko-KR" sz="1200" dirty="0"/>
              <a:t>)</a:t>
            </a:r>
          </a:p>
          <a:p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D2CC3236-7BA7-49D8-9E0B-08F1023729A2}"/>
              </a:ext>
            </a:extLst>
          </p:cNvPr>
          <p:cNvSpPr/>
          <p:nvPr/>
        </p:nvSpPr>
        <p:spPr>
          <a:xfrm>
            <a:off x="7631905" y="224594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C618CB6-0BD3-4894-8D30-035E0606BB04}"/>
              </a:ext>
            </a:extLst>
          </p:cNvPr>
          <p:cNvSpPr txBox="1"/>
          <p:nvPr/>
        </p:nvSpPr>
        <p:spPr>
          <a:xfrm>
            <a:off x="7913275" y="2245943"/>
            <a:ext cx="266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저장 버튼을 눌렀을 경우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저장버튼 </a:t>
            </a:r>
            <a:r>
              <a:rPr lang="en-US" altLang="ko-KR" sz="1200" dirty="0"/>
              <a:t>: </a:t>
            </a:r>
            <a:r>
              <a:rPr lang="ko-KR" altLang="en-US" sz="1200" dirty="0"/>
              <a:t>버튼 </a:t>
            </a:r>
            <a:r>
              <a:rPr lang="en-US" altLang="ko-KR" sz="1200" dirty="0"/>
              <a:t>2</a:t>
            </a:r>
            <a:r>
              <a:rPr lang="ko-KR" altLang="en-US" sz="1200" dirty="0"/>
              <a:t>번</a:t>
            </a:r>
            <a:r>
              <a:rPr lang="en-US" altLang="ko-KR" sz="120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View</a:t>
            </a:r>
            <a:r>
              <a:rPr lang="ko-KR" altLang="en-US" sz="1200" dirty="0"/>
              <a:t>에서 다른 처리를 하기 위함</a:t>
            </a:r>
            <a:endParaRPr lang="en-US" altLang="ko-KR" sz="1200" dirty="0"/>
          </a:p>
        </p:txBody>
      </p:sp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선생님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 상세</a:t>
            </a:r>
            <a:r>
              <a:rPr lang="en-US" altLang="ko-KR" dirty="0">
                <a:solidFill>
                  <a:prstClr val="white"/>
                </a:solidFill>
              </a:rPr>
              <a:t>- </a:t>
            </a:r>
            <a:r>
              <a:rPr lang="ko-KR" altLang="en-US" dirty="0">
                <a:solidFill>
                  <a:prstClr val="white"/>
                </a:solidFill>
              </a:rPr>
              <a:t>창 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83FC06E1-1ED8-40F3-A361-3FE592E3023D}"/>
              </a:ext>
            </a:extLst>
          </p:cNvPr>
          <p:cNvSpPr/>
          <p:nvPr/>
        </p:nvSpPr>
        <p:spPr>
          <a:xfrm>
            <a:off x="7631905" y="326503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BAE659D5-9CBE-43B8-A51D-DE6D33201661}"/>
              </a:ext>
            </a:extLst>
          </p:cNvPr>
          <p:cNvSpPr txBox="1"/>
          <p:nvPr/>
        </p:nvSpPr>
        <p:spPr>
          <a:xfrm>
            <a:off x="7913275" y="3265037"/>
            <a:ext cx="2666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이전에 </a:t>
            </a:r>
            <a:r>
              <a:rPr lang="ko-KR" altLang="en-US" sz="1200"/>
              <a:t>저장된 선생님 </a:t>
            </a:r>
            <a:r>
              <a:rPr lang="ko-KR" altLang="en-US" sz="1200" dirty="0"/>
              <a:t>특이사항을 불러오도록 처리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18C8B0F-7ED6-4FE2-BFE9-ED1D2915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06" y="1815190"/>
            <a:ext cx="7306302" cy="364068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CEC8EB5C-8A05-44CD-83A9-8CA2362A8DE1}"/>
              </a:ext>
            </a:extLst>
          </p:cNvPr>
          <p:cNvSpPr/>
          <p:nvPr/>
        </p:nvSpPr>
        <p:spPr>
          <a:xfrm>
            <a:off x="784750" y="2740893"/>
            <a:ext cx="6698768" cy="69465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B32DF45-8D11-484B-890D-98AE35197821}"/>
              </a:ext>
            </a:extLst>
          </p:cNvPr>
          <p:cNvSpPr/>
          <p:nvPr/>
        </p:nvSpPr>
        <p:spPr>
          <a:xfrm>
            <a:off x="589887" y="260621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0645818D-E3F5-4BB8-92BA-31B6EF3E0434}"/>
              </a:ext>
            </a:extLst>
          </p:cNvPr>
          <p:cNvSpPr/>
          <p:nvPr/>
        </p:nvSpPr>
        <p:spPr>
          <a:xfrm>
            <a:off x="773431" y="3542484"/>
            <a:ext cx="6685690" cy="175590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55D90446-4363-4B64-859D-EE10C5C63A67}"/>
              </a:ext>
            </a:extLst>
          </p:cNvPr>
          <p:cNvSpPr/>
          <p:nvPr/>
        </p:nvSpPr>
        <p:spPr>
          <a:xfrm>
            <a:off x="581448" y="346989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B88E374-14D9-428F-A4F7-1010F4C985C5}"/>
              </a:ext>
            </a:extLst>
          </p:cNvPr>
          <p:cNvSpPr/>
          <p:nvPr/>
        </p:nvSpPr>
        <p:spPr>
          <a:xfrm>
            <a:off x="2549235" y="1718938"/>
            <a:ext cx="1230539" cy="33636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FF54F8D-307E-4935-BEF2-7C10EC0D5789}"/>
              </a:ext>
            </a:extLst>
          </p:cNvPr>
          <p:cNvSpPr txBox="1"/>
          <p:nvPr/>
        </p:nvSpPr>
        <p:spPr>
          <a:xfrm>
            <a:off x="3918157" y="1359716"/>
            <a:ext cx="3262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선생님 이름을 동적으로 보여줍니다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833C749-7D66-496D-A09B-66D7B95EE7D7}"/>
              </a:ext>
            </a:extLst>
          </p:cNvPr>
          <p:cNvSpPr txBox="1"/>
          <p:nvPr/>
        </p:nvSpPr>
        <p:spPr>
          <a:xfrm>
            <a:off x="462435" y="1496475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E0CF05DF-F1FC-4C05-BB93-0E8C9C42F044}"/>
              </a:ext>
            </a:extLst>
          </p:cNvPr>
          <p:cNvSpPr/>
          <p:nvPr/>
        </p:nvSpPr>
        <p:spPr>
          <a:xfrm>
            <a:off x="5604871" y="4635017"/>
            <a:ext cx="1315893" cy="3462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42DCC686-9C61-4D30-8C47-A66576536E1E}"/>
              </a:ext>
            </a:extLst>
          </p:cNvPr>
          <p:cNvSpPr/>
          <p:nvPr/>
        </p:nvSpPr>
        <p:spPr>
          <a:xfrm>
            <a:off x="5408764" y="4381891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7025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0" grpId="0"/>
      <p:bldP spid="44" grpId="0" animBg="1"/>
      <p:bldP spid="45" grpId="0"/>
      <p:bldP spid="76" grpId="0" animBg="1"/>
      <p:bldP spid="77" grpId="0"/>
      <p:bldP spid="35" grpId="0" animBg="1"/>
      <p:bldP spid="34" grpId="0" animBg="1"/>
      <p:bldP spid="37" grpId="0" animBg="1"/>
      <p:bldP spid="36" grpId="0" animBg="1"/>
      <p:bldP spid="46" grpId="0" animBg="1"/>
      <p:bldP spid="4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56" name="모서리가 둥근 직사각형 55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19">
            <a:extLst>
              <a:ext uri="{FF2B5EF4-FFF2-40B4-BE49-F238E27FC236}">
                <a16:creationId xmlns:a16="http://schemas.microsoft.com/office/drawing/2014/main" xmlns="" id="{C83D34CA-0FF8-47C6-8B10-BEF5D361282B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선생님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퇴사선생님 목록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7698032" y="121876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9705A385-6706-4E2E-B405-CF7D8954C0F1}"/>
              </a:ext>
            </a:extLst>
          </p:cNvPr>
          <p:cNvSpPr txBox="1"/>
          <p:nvPr/>
        </p:nvSpPr>
        <p:spPr>
          <a:xfrm>
            <a:off x="7979402" y="1181992"/>
            <a:ext cx="245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퇴사 처리한 선생님들의 목록을 불러옵니다</a:t>
            </a:r>
            <a:r>
              <a:rPr lang="en-US" altLang="ko-KR" sz="1200" dirty="0"/>
              <a:t>.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F6EECC28-36F8-4BBC-89EC-311C8049532E}"/>
              </a:ext>
            </a:extLst>
          </p:cNvPr>
          <p:cNvSpPr/>
          <p:nvPr/>
        </p:nvSpPr>
        <p:spPr>
          <a:xfrm>
            <a:off x="7698032" y="227705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EA12A2AB-8452-4721-9DF4-B85284D1604A}"/>
              </a:ext>
            </a:extLst>
          </p:cNvPr>
          <p:cNvSpPr txBox="1"/>
          <p:nvPr/>
        </p:nvSpPr>
        <p:spPr>
          <a:xfrm>
            <a:off x="7990875" y="2258967"/>
            <a:ext cx="245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검색을 통해 원하는 값을 </a:t>
            </a:r>
            <a:r>
              <a:rPr lang="ko-KR" altLang="en-US" sz="1200" dirty="0" err="1"/>
              <a:t>필터링</a:t>
            </a:r>
            <a:r>
              <a:rPr lang="ko-KR" altLang="en-US" sz="1200" dirty="0"/>
              <a:t> 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0B6ACC03-A3B2-481D-A816-88E271ECFAC5}"/>
              </a:ext>
            </a:extLst>
          </p:cNvPr>
          <p:cNvSpPr/>
          <p:nvPr/>
        </p:nvSpPr>
        <p:spPr>
          <a:xfrm>
            <a:off x="7698031" y="332968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A999562-E03E-460F-AD1F-B2099AFC6BBA}"/>
              </a:ext>
            </a:extLst>
          </p:cNvPr>
          <p:cNvSpPr txBox="1"/>
          <p:nvPr/>
        </p:nvSpPr>
        <p:spPr>
          <a:xfrm>
            <a:off x="7990875" y="3369276"/>
            <a:ext cx="2459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재입사 했을 경우 버튼을 누르면 해당 선생님을 현재 선생님 목록으로 이동시킨다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61A560C3-A94B-4734-848B-272204D11879}"/>
              </a:ext>
            </a:extLst>
          </p:cNvPr>
          <p:cNvSpPr/>
          <p:nvPr/>
        </p:nvSpPr>
        <p:spPr>
          <a:xfrm>
            <a:off x="7698032" y="422920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BD4443A-7686-4F00-864D-4C45AE10D981}"/>
              </a:ext>
            </a:extLst>
          </p:cNvPr>
          <p:cNvSpPr txBox="1"/>
          <p:nvPr/>
        </p:nvSpPr>
        <p:spPr>
          <a:xfrm>
            <a:off x="7979401" y="4222289"/>
            <a:ext cx="2459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재입사 버튼을 눌렀을 때 나타나는 확인 창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확인을 누르면 해당 선생님을 현재 선생님 목록으로 이동</a:t>
            </a:r>
            <a:r>
              <a:rPr lang="en-US" altLang="ko-KR" sz="1200" dirty="0"/>
              <a:t>.</a:t>
            </a:r>
          </a:p>
        </p:txBody>
      </p:sp>
      <p:pic>
        <p:nvPicPr>
          <p:cNvPr id="1027" name="Picture 3" descr="C:\Users\mrhi6\Desktop\프로젝트(공민우)\선생님관리(퇴사선생님)\퇴사선생님목록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8" y="1654823"/>
            <a:ext cx="7171601" cy="30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095999" y="2534664"/>
            <a:ext cx="1260389" cy="2563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5987967" y="2439371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233777" y="3000683"/>
            <a:ext cx="603253" cy="27394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6096000" y="2905390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322217" y="2967795"/>
            <a:ext cx="5412643" cy="40148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247139" y="2862091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1028" name="Picture 4" descr="C:\Users\mrhi6\Desktop\프로젝트(공민우)\선생님관리(퇴사선생님)\퇴사선생님목록(confirm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28" y="4942593"/>
            <a:ext cx="3582595" cy="11737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2441204" y="4847300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cxnSp>
        <p:nvCxnSpPr>
          <p:cNvPr id="8" name="꺾인 연결선 7"/>
          <p:cNvCxnSpPr>
            <a:stCxn id="61" idx="2"/>
            <a:endCxn id="1028" idx="3"/>
          </p:cNvCxnSpPr>
          <p:nvPr/>
        </p:nvCxnSpPr>
        <p:spPr>
          <a:xfrm rot="5400000">
            <a:off x="5193997" y="4188057"/>
            <a:ext cx="2254834" cy="427981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794323" y="3232302"/>
            <a:ext cx="603253" cy="27394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6684422" y="3165998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0B6ACC03-A3B2-481D-A816-88E271ECFAC5}"/>
              </a:ext>
            </a:extLst>
          </p:cNvPr>
          <p:cNvSpPr/>
          <p:nvPr/>
        </p:nvSpPr>
        <p:spPr>
          <a:xfrm>
            <a:off x="7709505" y="532735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BBD4443A-7686-4F00-864D-4C45AE10D981}"/>
              </a:ext>
            </a:extLst>
          </p:cNvPr>
          <p:cNvSpPr txBox="1"/>
          <p:nvPr/>
        </p:nvSpPr>
        <p:spPr>
          <a:xfrm>
            <a:off x="8065899" y="5327358"/>
            <a:ext cx="2459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페이징</a:t>
            </a:r>
            <a:r>
              <a:rPr lang="ko-KR" altLang="en-US" sz="1200" dirty="0"/>
              <a:t> 처리</a:t>
            </a:r>
            <a:endParaRPr lang="en-US" altLang="ko-KR" sz="1200" dirty="0"/>
          </a:p>
        </p:txBody>
      </p:sp>
      <p:sp>
        <p:nvSpPr>
          <p:cNvPr id="62" name="모서리가 둥근 직사각형 14">
            <a:extLst>
              <a:ext uri="{FF2B5EF4-FFF2-40B4-BE49-F238E27FC236}">
                <a16:creationId xmlns:a16="http://schemas.microsoft.com/office/drawing/2014/main" xmlns="" id="{B56502D2-8EBF-4CB4-8670-F8EA77DB0439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32FEAC7C-BF39-4B49-AFA1-E817AC046A61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746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 animBg="1"/>
      <p:bldP spid="46" grpId="0"/>
      <p:bldP spid="48" grpId="0" animBg="1"/>
      <p:bldP spid="49" grpId="0"/>
      <p:bldP spid="50" grpId="0" animBg="1"/>
      <p:bldP spid="51" grpId="0"/>
      <p:bldP spid="53" grpId="0" animBg="1"/>
      <p:bldP spid="59" grpId="0" animBg="1"/>
      <p:bldP spid="61" grpId="0" animBg="1"/>
      <p:bldP spid="60" grpId="0" animBg="1"/>
      <p:bldP spid="63" grpId="0" animBg="1"/>
      <p:bldP spid="52" grpId="0" animBg="1"/>
      <p:bldP spid="65" grpId="0" animBg="1"/>
      <p:bldP spid="66" grpId="0" animBg="1"/>
      <p:bldP spid="68" grpId="0" animBg="1"/>
      <p:bldP spid="69" grpId="0" animBg="1"/>
      <p:bldP spid="7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선생님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퇴사선생님 목록 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CA358177-16E6-4482-AEA4-47234BB2A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92" y="1683380"/>
            <a:ext cx="6316938" cy="346338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D51808C-7246-451F-A281-27CECB97CAC9}"/>
              </a:ext>
            </a:extLst>
          </p:cNvPr>
          <p:cNvSpPr txBox="1"/>
          <p:nvPr/>
        </p:nvSpPr>
        <p:spPr>
          <a:xfrm>
            <a:off x="433945" y="1314915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862EE274-9990-403C-8184-54B476C07E59}"/>
              </a:ext>
            </a:extLst>
          </p:cNvPr>
          <p:cNvSpPr/>
          <p:nvPr/>
        </p:nvSpPr>
        <p:spPr>
          <a:xfrm>
            <a:off x="908726" y="2760617"/>
            <a:ext cx="5413697" cy="12888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AD84523-E57D-4DBB-B8DB-86C86F6A6E23}"/>
              </a:ext>
            </a:extLst>
          </p:cNvPr>
          <p:cNvSpPr/>
          <p:nvPr/>
        </p:nvSpPr>
        <p:spPr>
          <a:xfrm>
            <a:off x="7180740" y="1274741"/>
            <a:ext cx="323121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2A74F2F-929E-4ADC-A060-3C79121C0305}"/>
              </a:ext>
            </a:extLst>
          </p:cNvPr>
          <p:cNvSpPr txBox="1"/>
          <p:nvPr/>
        </p:nvSpPr>
        <p:spPr>
          <a:xfrm>
            <a:off x="7470820" y="1290224"/>
            <a:ext cx="2824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모든 선생님 리스트를 </a:t>
            </a:r>
            <a:r>
              <a:rPr lang="en-US" altLang="ko-KR" sz="1200" dirty="0"/>
              <a:t>html</a:t>
            </a:r>
            <a:r>
              <a:rPr lang="ko-KR" altLang="en-US" sz="1200" dirty="0"/>
              <a:t>로 보냅니다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(html </a:t>
            </a:r>
            <a:r>
              <a:rPr lang="ko-KR" altLang="en-US" sz="1200" dirty="0"/>
              <a:t>안에서 퇴사 선생님 필터링</a:t>
            </a:r>
            <a:r>
              <a:rPr lang="en-US" altLang="ko-KR" sz="1200" dirty="0"/>
              <a:t>)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528EE036-2C67-40ED-B2AA-AFA332BB6536}"/>
              </a:ext>
            </a:extLst>
          </p:cNvPr>
          <p:cNvSpPr/>
          <p:nvPr/>
        </p:nvSpPr>
        <p:spPr>
          <a:xfrm>
            <a:off x="475623" y="4159414"/>
            <a:ext cx="4277083" cy="56336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9000545C-1025-43BE-905B-97A3F6635E87}"/>
              </a:ext>
            </a:extLst>
          </p:cNvPr>
          <p:cNvSpPr/>
          <p:nvPr/>
        </p:nvSpPr>
        <p:spPr>
          <a:xfrm>
            <a:off x="362695" y="401743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1F62184F-45A0-450F-A063-318C133B4B3C}"/>
              </a:ext>
            </a:extLst>
          </p:cNvPr>
          <p:cNvSpPr/>
          <p:nvPr/>
        </p:nvSpPr>
        <p:spPr>
          <a:xfrm>
            <a:off x="7147699" y="2387161"/>
            <a:ext cx="323121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3B577D7E-F4BE-40BC-A816-9DB0ECC79DD5}"/>
              </a:ext>
            </a:extLst>
          </p:cNvPr>
          <p:cNvSpPr txBox="1"/>
          <p:nvPr/>
        </p:nvSpPr>
        <p:spPr>
          <a:xfrm>
            <a:off x="7483022" y="2391860"/>
            <a:ext cx="282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 </a:t>
            </a:r>
            <a:r>
              <a:rPr lang="ko-KR" altLang="en-US" sz="1200" dirty="0"/>
              <a:t>재입사 버튼을 눌렀을 경우 </a:t>
            </a:r>
            <a:r>
              <a:rPr lang="en-US" altLang="ko-KR" sz="1200" dirty="0"/>
              <a:t>]</a:t>
            </a:r>
          </a:p>
          <a:p>
            <a:r>
              <a:rPr lang="ko-KR" altLang="en-US" sz="1200" dirty="0"/>
              <a:t>해당 선생님의 재직 여부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t_state</a:t>
            </a:r>
            <a:r>
              <a:rPr lang="en-US" altLang="ko-KR" sz="1200" dirty="0"/>
              <a:t>)</a:t>
            </a:r>
            <a:r>
              <a:rPr lang="ko-KR" altLang="en-US" sz="1200" dirty="0"/>
              <a:t> 속성값을 </a:t>
            </a:r>
            <a:r>
              <a:rPr lang="en-US" altLang="ko-KR" sz="1200" dirty="0"/>
              <a:t>True</a:t>
            </a:r>
            <a:r>
              <a:rPr lang="ko-KR" altLang="en-US" sz="1200" dirty="0"/>
              <a:t>로 변경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퇴직일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t_out</a:t>
            </a:r>
            <a:r>
              <a:rPr lang="en-US" altLang="ko-KR" sz="1200" dirty="0"/>
              <a:t>) </a:t>
            </a:r>
            <a:r>
              <a:rPr lang="ko-KR" altLang="en-US" sz="1200" dirty="0"/>
              <a:t>속성 값을 초기화 해줍니다</a:t>
            </a:r>
            <a:r>
              <a:rPr lang="en-US" altLang="ko-KR" sz="1200" dirty="0"/>
              <a:t>.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45278736-801D-433B-A2B4-64B4FA95B792}"/>
              </a:ext>
            </a:extLst>
          </p:cNvPr>
          <p:cNvSpPr/>
          <p:nvPr/>
        </p:nvSpPr>
        <p:spPr>
          <a:xfrm>
            <a:off x="691425" y="276061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0547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3" grpId="0"/>
      <p:bldP spid="59" grpId="0" animBg="1"/>
      <p:bldP spid="54" grpId="0" animBg="1"/>
      <p:bldP spid="61" grpId="0" animBg="1"/>
      <p:bldP spid="69" grpId="0"/>
      <p:bldP spid="7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선생님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퇴사선생님 목록 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D51808C-7246-451F-A281-27CECB97CAC9}"/>
              </a:ext>
            </a:extLst>
          </p:cNvPr>
          <p:cNvSpPr txBox="1"/>
          <p:nvPr/>
        </p:nvSpPr>
        <p:spPr>
          <a:xfrm>
            <a:off x="433945" y="1314915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AD84523-E57D-4DBB-B8DB-86C86F6A6E23}"/>
              </a:ext>
            </a:extLst>
          </p:cNvPr>
          <p:cNvSpPr/>
          <p:nvPr/>
        </p:nvSpPr>
        <p:spPr>
          <a:xfrm>
            <a:off x="710559" y="5257292"/>
            <a:ext cx="323121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2A74F2F-929E-4ADC-A060-3C79121C0305}"/>
              </a:ext>
            </a:extLst>
          </p:cNvPr>
          <p:cNvSpPr txBox="1"/>
          <p:nvPr/>
        </p:nvSpPr>
        <p:spPr>
          <a:xfrm>
            <a:off x="1000639" y="5272775"/>
            <a:ext cx="3174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퇴사 선생님 목록만 보여주기 위한 코드</a:t>
            </a:r>
            <a:endParaRPr lang="en-US" altLang="ko-KR" sz="1200" dirty="0"/>
          </a:p>
          <a:p>
            <a:r>
              <a:rPr lang="ko-KR" altLang="en-US" sz="1200" dirty="0"/>
              <a:t>재직 여부</a:t>
            </a:r>
            <a:r>
              <a:rPr lang="en-US" altLang="ko-KR" sz="1200" dirty="0"/>
              <a:t> </a:t>
            </a:r>
            <a:r>
              <a:rPr lang="ko-KR" altLang="en-US" sz="1200" dirty="0"/>
              <a:t>속성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t_state</a:t>
            </a:r>
            <a:r>
              <a:rPr lang="en-US" altLang="ko-KR" sz="1200" dirty="0"/>
              <a:t>)</a:t>
            </a:r>
            <a:r>
              <a:rPr lang="ko-KR" altLang="en-US" sz="1200" dirty="0"/>
              <a:t>가 </a:t>
            </a:r>
            <a:r>
              <a:rPr lang="en-US" altLang="ko-KR" sz="1200" dirty="0"/>
              <a:t>False</a:t>
            </a:r>
            <a:r>
              <a:rPr lang="ko-KR" altLang="en-US" sz="1200" dirty="0"/>
              <a:t>인 선생님의 정보만 불러옵니다</a:t>
            </a:r>
            <a:r>
              <a:rPr lang="en-US" altLang="ko-KR" sz="1200" dirty="0"/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1F62184F-45A0-450F-A063-318C133B4B3C}"/>
              </a:ext>
            </a:extLst>
          </p:cNvPr>
          <p:cNvSpPr/>
          <p:nvPr/>
        </p:nvSpPr>
        <p:spPr>
          <a:xfrm>
            <a:off x="4338348" y="5268076"/>
            <a:ext cx="323121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3B577D7E-F4BE-40BC-A816-9DB0ECC79DD5}"/>
              </a:ext>
            </a:extLst>
          </p:cNvPr>
          <p:cNvSpPr txBox="1"/>
          <p:nvPr/>
        </p:nvSpPr>
        <p:spPr>
          <a:xfrm>
            <a:off x="4673671" y="5272775"/>
            <a:ext cx="2836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버튼마다 </a:t>
            </a:r>
            <a:r>
              <a:rPr lang="en-US" altLang="ko-KR" sz="1200" dirty="0"/>
              <a:t>value</a:t>
            </a:r>
            <a:r>
              <a:rPr lang="ko-KR" altLang="en-US" sz="1200" dirty="0"/>
              <a:t>값을 동적으로 받아</a:t>
            </a:r>
            <a:r>
              <a:rPr lang="en-US" altLang="ko-KR" sz="1200" dirty="0"/>
              <a:t>, view</a:t>
            </a:r>
            <a:r>
              <a:rPr lang="ko-KR" altLang="en-US" sz="1200" dirty="0"/>
              <a:t>에서 해당 선생님에 대한 처리가 가능하게 합니다</a:t>
            </a:r>
            <a:r>
              <a:rPr lang="en-US" altLang="ko-KR" sz="1200" dirty="0"/>
              <a:t>.</a:t>
            </a:r>
          </a:p>
        </p:txBody>
      </p:sp>
      <p:pic>
        <p:nvPicPr>
          <p:cNvPr id="5" name="그림 4" descr="실외, 잔디, 물, 남자이(가) 표시된 사진&#10;&#10;자동 생성된 설명">
            <a:extLst>
              <a:ext uri="{FF2B5EF4-FFF2-40B4-BE49-F238E27FC236}">
                <a16:creationId xmlns:a16="http://schemas.microsoft.com/office/drawing/2014/main" xmlns="" id="{EB1CEBC1-6A39-4609-87E2-35730763B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3" y="1771222"/>
            <a:ext cx="8271562" cy="312668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C045FCCF-98DF-4343-AF4B-172E69169FD2}"/>
              </a:ext>
            </a:extLst>
          </p:cNvPr>
          <p:cNvSpPr/>
          <p:nvPr/>
        </p:nvSpPr>
        <p:spPr>
          <a:xfrm>
            <a:off x="563564" y="4422533"/>
            <a:ext cx="858922" cy="46610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586A05F4-7F31-42A9-A85E-A548B410891C}"/>
              </a:ext>
            </a:extLst>
          </p:cNvPr>
          <p:cNvSpPr/>
          <p:nvPr/>
        </p:nvSpPr>
        <p:spPr>
          <a:xfrm>
            <a:off x="563564" y="1842755"/>
            <a:ext cx="2268531" cy="46610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D4EA1DF5-BE64-43A3-9A03-102D962C26E4}"/>
              </a:ext>
            </a:extLst>
          </p:cNvPr>
          <p:cNvSpPr/>
          <p:nvPr/>
        </p:nvSpPr>
        <p:spPr>
          <a:xfrm>
            <a:off x="316276" y="171722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78261095-57B5-46C4-BC72-B2890181FACB}"/>
              </a:ext>
            </a:extLst>
          </p:cNvPr>
          <p:cNvSpPr/>
          <p:nvPr/>
        </p:nvSpPr>
        <p:spPr>
          <a:xfrm>
            <a:off x="1422486" y="3588123"/>
            <a:ext cx="7091786" cy="26518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DA89548-B009-417F-AC60-786A6BF9D6B1}"/>
              </a:ext>
            </a:extLst>
          </p:cNvPr>
          <p:cNvSpPr/>
          <p:nvPr/>
        </p:nvSpPr>
        <p:spPr>
          <a:xfrm>
            <a:off x="1222647" y="343142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4798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61" grpId="0" animBg="1"/>
      <p:bldP spid="69" grpId="0"/>
      <p:bldP spid="36" grpId="0" animBg="1"/>
      <p:bldP spid="37" grpId="0" animBg="1"/>
      <p:bldP spid="35" grpId="0" animBg="1"/>
      <p:bldP spid="38" grpId="0" animBg="1"/>
      <p:bldP spid="4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학생관리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수강생 목록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491218" y="146559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870967" y="1428828"/>
            <a:ext cx="221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재원중인 학생들 목록을 불러옵니다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88D7449B-A88B-4018-ADB5-DEE81B65D7DF}"/>
              </a:ext>
            </a:extLst>
          </p:cNvPr>
          <p:cNvSpPr/>
          <p:nvPr/>
        </p:nvSpPr>
        <p:spPr>
          <a:xfrm>
            <a:off x="7482003" y="363329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E3D5A15-2D15-4831-A05F-9BE053788D26}"/>
              </a:ext>
            </a:extLst>
          </p:cNvPr>
          <p:cNvSpPr txBox="1"/>
          <p:nvPr/>
        </p:nvSpPr>
        <p:spPr>
          <a:xfrm>
            <a:off x="7839571" y="3543022"/>
            <a:ext cx="2330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상세보기 버튼을 누르면 해당 학생의 상세정보를 볼 수 있는 창이 나온다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98F17D63-AF14-47DE-8F07-E88F32F65D47}"/>
              </a:ext>
            </a:extLst>
          </p:cNvPr>
          <p:cNvSpPr/>
          <p:nvPr/>
        </p:nvSpPr>
        <p:spPr>
          <a:xfrm>
            <a:off x="7482003" y="253626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E7DD2B3-265E-4202-839F-CEDA21F3D120}"/>
              </a:ext>
            </a:extLst>
          </p:cNvPr>
          <p:cNvSpPr txBox="1"/>
          <p:nvPr/>
        </p:nvSpPr>
        <p:spPr>
          <a:xfrm>
            <a:off x="7843799" y="2530148"/>
            <a:ext cx="2329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속성을 기준으로 오름차순</a:t>
            </a:r>
            <a:r>
              <a:rPr lang="en-US" altLang="ko-KR" sz="1200" dirty="0"/>
              <a:t>, </a:t>
            </a:r>
            <a:r>
              <a:rPr lang="ko-KR" altLang="en-US" sz="1200" dirty="0"/>
              <a:t>내림차순 정렬을 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050" name="Picture 2" descr="C:\Users\mrhi6\Desktop\프로젝트(공민우)\학생관리(재원생)\학생관리(재원생목록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" y="1744968"/>
            <a:ext cx="6977260" cy="368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475623" y="2994619"/>
            <a:ext cx="5545762" cy="29438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306687" y="2905390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374793" y="3003880"/>
            <a:ext cx="610893" cy="29438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6266762" y="2893919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5976009" y="2786299"/>
            <a:ext cx="290753" cy="29438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5811222" y="2676467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7" name="모서리가 둥근 직사각형 14">
            <a:extLst>
              <a:ext uri="{FF2B5EF4-FFF2-40B4-BE49-F238E27FC236}">
                <a16:creationId xmlns:a16="http://schemas.microsoft.com/office/drawing/2014/main" xmlns="" id="{1A700B35-C551-4E20-A17C-77A6673E2EB3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10736EF-B4FF-4852-BD00-234FD4BB42F7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DE4B320-11F3-48B5-B3BB-6087F8511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199" y="1592979"/>
            <a:ext cx="3526592" cy="37598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525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48" grpId="0" animBg="1"/>
      <p:bldP spid="49" grpId="0"/>
      <p:bldP spid="50" grpId="0" animBg="1"/>
      <p:bldP spid="51" grpId="0"/>
      <p:bldP spid="55" grpId="0" animBg="1"/>
      <p:bldP spid="54" grpId="0" animBg="1"/>
      <p:bldP spid="57" grpId="0" animBg="1"/>
      <p:bldP spid="56" grpId="0" animBg="1"/>
      <p:bldP spid="59" grpId="0" animBg="1"/>
      <p:bldP spid="5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학생관리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수강생 상세정보</a:t>
            </a:r>
            <a:r>
              <a:rPr lang="en-US" altLang="ko-KR" dirty="0">
                <a:solidFill>
                  <a:prstClr val="white"/>
                </a:solidFill>
              </a:rPr>
              <a:t>-</a:t>
            </a:r>
            <a:r>
              <a:rPr lang="ko-KR" altLang="en-US" dirty="0">
                <a:solidFill>
                  <a:prstClr val="white"/>
                </a:solidFill>
              </a:rPr>
              <a:t>창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29855" y="120003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9604" y="1163265"/>
            <a:ext cx="2212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퇴원 신청 버튼을 누르면 확인창이 나오고 확인을 누르면 해당 학생을 퇴원 생 목록으로 이동시킵니다</a:t>
            </a:r>
            <a:r>
              <a:rPr lang="en-US" altLang="ko-KR" sz="1200" dirty="0"/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98F17D63-AF14-47DE-8F07-E88F32F65D47}"/>
              </a:ext>
            </a:extLst>
          </p:cNvPr>
          <p:cNvSpPr/>
          <p:nvPr/>
        </p:nvSpPr>
        <p:spPr>
          <a:xfrm>
            <a:off x="7512438" y="268763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E7DD2B3-265E-4202-839F-CEDA21F3D120}"/>
              </a:ext>
            </a:extLst>
          </p:cNvPr>
          <p:cNvSpPr txBox="1"/>
          <p:nvPr/>
        </p:nvSpPr>
        <p:spPr>
          <a:xfrm>
            <a:off x="7939056" y="2687630"/>
            <a:ext cx="2538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학생이 신청한 강의 리스트를 보여줍니다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신청한 강의가 없을 경우 신청한 강의가 없다는 문구를 보여줍니다</a:t>
            </a:r>
            <a:r>
              <a:rPr lang="en-US" altLang="ko-KR" sz="1200" dirty="0"/>
              <a:t>.)</a:t>
            </a:r>
            <a:endParaRPr lang="ko-KR" altLang="en-US" sz="1200" dirty="0"/>
          </a:p>
        </p:txBody>
      </p:sp>
      <p:pic>
        <p:nvPicPr>
          <p:cNvPr id="3074" name="Picture 2" descr="C:\Users\mrhi6\Desktop\프로젝트(공민우)\학생관리(재원생)\재원생 상세보기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1"/>
          <a:stretch/>
        </p:blipFill>
        <p:spPr bwMode="auto">
          <a:xfrm>
            <a:off x="475623" y="1681286"/>
            <a:ext cx="4183308" cy="42613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rhi6\Desktop\프로젝트(공민우)\학생관리(재원생)\재원생 상세보기(수강현황)-수강신청 있을경우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4"/>
          <a:stretch/>
        </p:blipFill>
        <p:spPr bwMode="auto">
          <a:xfrm>
            <a:off x="4883232" y="4314259"/>
            <a:ext cx="4019013" cy="18183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mrhi6\Desktop\프로젝트(공민우)\학생관리(재원생)\퇴원처리aler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11079" r="2026" b="10516"/>
          <a:stretch/>
        </p:blipFill>
        <p:spPr bwMode="auto">
          <a:xfrm>
            <a:off x="3779775" y="1362061"/>
            <a:ext cx="3235390" cy="8421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91686" y="2229967"/>
            <a:ext cx="671646" cy="34867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604763" y="2169972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06964" y="3768373"/>
            <a:ext cx="3767327" cy="173450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536033" y="3700194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cxnSp>
        <p:nvCxnSpPr>
          <p:cNvPr id="4" name="꺾인 연결선 3"/>
          <p:cNvCxnSpPr>
            <a:stCxn id="61" idx="0"/>
          </p:cNvCxnSpPr>
          <p:nvPr/>
        </p:nvCxnSpPr>
        <p:spPr>
          <a:xfrm rot="5400000" flipH="1" flipV="1">
            <a:off x="2008011" y="529645"/>
            <a:ext cx="719821" cy="2680824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62" idx="0"/>
            <a:endCxn id="3075" idx="0"/>
          </p:cNvCxnSpPr>
          <p:nvPr/>
        </p:nvCxnSpPr>
        <p:spPr>
          <a:xfrm rot="16200000" flipH="1">
            <a:off x="4418740" y="1840261"/>
            <a:ext cx="545886" cy="4402111"/>
          </a:xfrm>
          <a:prstGeom prst="bentConnector3">
            <a:avLst>
              <a:gd name="adj1" fmla="val -41877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xmlns="" id="{DA960854-A484-4B2E-8817-3EB8FDD6C6F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3CBECE92-0325-42E0-A4D1-8E1386359C69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950120A-BA3B-456F-8FAE-F576E95DC86B}"/>
              </a:ext>
            </a:extLst>
          </p:cNvPr>
          <p:cNvSpPr txBox="1"/>
          <p:nvPr/>
        </p:nvSpPr>
        <p:spPr>
          <a:xfrm>
            <a:off x="4630849" y="3161179"/>
            <a:ext cx="2838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신청한 강의가 존재 할 경우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94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50" grpId="0" animBg="1"/>
      <p:bldP spid="51" grpId="0"/>
      <p:bldP spid="61" grpId="0" animBg="1"/>
      <p:bldP spid="37" grpId="0" animBg="1"/>
      <p:bldP spid="62" grpId="0" animBg="1"/>
      <p:bldP spid="41" grpId="0" animBg="1"/>
      <p:bldP spid="5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학생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수강생 목록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D51808C-7246-451F-A281-27CECB97CAC9}"/>
              </a:ext>
            </a:extLst>
          </p:cNvPr>
          <p:cNvSpPr txBox="1"/>
          <p:nvPr/>
        </p:nvSpPr>
        <p:spPr>
          <a:xfrm>
            <a:off x="413770" y="1419293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AD84523-E57D-4DBB-B8DB-86C86F6A6E23}"/>
              </a:ext>
            </a:extLst>
          </p:cNvPr>
          <p:cNvSpPr/>
          <p:nvPr/>
        </p:nvSpPr>
        <p:spPr>
          <a:xfrm>
            <a:off x="7590042" y="1274741"/>
            <a:ext cx="323121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2A74F2F-929E-4ADC-A060-3C79121C0305}"/>
              </a:ext>
            </a:extLst>
          </p:cNvPr>
          <p:cNvSpPr txBox="1"/>
          <p:nvPr/>
        </p:nvSpPr>
        <p:spPr>
          <a:xfrm>
            <a:off x="7880122" y="1290224"/>
            <a:ext cx="282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 </a:t>
            </a:r>
            <a:r>
              <a:rPr lang="en-US" altLang="ko-KR" sz="1200" dirty="0" err="1"/>
              <a:t>Customer_list</a:t>
            </a:r>
            <a:r>
              <a:rPr lang="en-US" altLang="ko-KR" sz="1200" dirty="0"/>
              <a:t>(</a:t>
            </a:r>
            <a:r>
              <a:rPr lang="ko-KR" altLang="en-US" sz="1200" dirty="0"/>
              <a:t>학생과 학부모 정보 모두 담겨있음</a:t>
            </a:r>
            <a:r>
              <a:rPr lang="en-US" altLang="ko-KR" sz="1200" dirty="0"/>
              <a:t>)</a:t>
            </a:r>
            <a:r>
              <a:rPr lang="ko-KR" altLang="en-US" sz="1200" dirty="0"/>
              <a:t>에서 학생 목록만 가져오기 위한 코드 </a:t>
            </a:r>
            <a:r>
              <a:rPr lang="en-US" altLang="ko-KR" sz="1200" dirty="0"/>
              <a:t>]</a:t>
            </a:r>
          </a:p>
          <a:p>
            <a:r>
              <a:rPr lang="en-US" altLang="ko-KR" sz="1200" dirty="0"/>
              <a:t>-&gt;</a:t>
            </a:r>
            <a:r>
              <a:rPr lang="ko-KR" altLang="en-US" sz="1200" dirty="0"/>
              <a:t>학생코드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c_code</a:t>
            </a:r>
            <a:r>
              <a:rPr lang="en-US" altLang="ko-KR" sz="1200" dirty="0"/>
              <a:t>)</a:t>
            </a:r>
            <a:r>
              <a:rPr lang="ko-KR" altLang="en-US" sz="1200" dirty="0"/>
              <a:t>의 존재 여부로 학생과 학부모 구분</a:t>
            </a:r>
            <a:endParaRPr lang="en-US" altLang="ko-KR" sz="12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1F62184F-45A0-450F-A063-318C133B4B3C}"/>
              </a:ext>
            </a:extLst>
          </p:cNvPr>
          <p:cNvSpPr/>
          <p:nvPr/>
        </p:nvSpPr>
        <p:spPr>
          <a:xfrm>
            <a:off x="7557001" y="2657130"/>
            <a:ext cx="323121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3B577D7E-F4BE-40BC-A816-9DB0ECC79DD5}"/>
              </a:ext>
            </a:extLst>
          </p:cNvPr>
          <p:cNvSpPr txBox="1"/>
          <p:nvPr/>
        </p:nvSpPr>
        <p:spPr>
          <a:xfrm>
            <a:off x="7892324" y="2661829"/>
            <a:ext cx="2824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 </a:t>
            </a:r>
            <a:r>
              <a:rPr lang="ko-KR" altLang="en-US" sz="1200" dirty="0"/>
              <a:t>학생 중에서 </a:t>
            </a:r>
            <a:r>
              <a:rPr lang="ko-KR" altLang="en-US" sz="1200" dirty="0" err="1"/>
              <a:t>재원생</a:t>
            </a:r>
            <a:r>
              <a:rPr lang="ko-KR" altLang="en-US" sz="1200" dirty="0"/>
              <a:t> 목록만 불러오기 위한 코드 </a:t>
            </a:r>
            <a:r>
              <a:rPr lang="en-US" altLang="ko-KR" sz="1200" dirty="0"/>
              <a:t>]</a:t>
            </a:r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재원여부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c_state</a:t>
            </a:r>
            <a:r>
              <a:rPr lang="en-US" altLang="ko-KR" sz="1200" dirty="0"/>
              <a:t>)</a:t>
            </a:r>
            <a:r>
              <a:rPr lang="ko-KR" altLang="en-US" sz="1200" dirty="0"/>
              <a:t>값이 </a:t>
            </a:r>
            <a:r>
              <a:rPr lang="en-US" altLang="ko-KR" sz="1200" dirty="0"/>
              <a:t>True</a:t>
            </a:r>
            <a:r>
              <a:rPr lang="ko-KR" altLang="en-US" sz="1200" dirty="0"/>
              <a:t>인 학생만 불러옵니다</a:t>
            </a:r>
            <a:r>
              <a:rPr lang="en-US" altLang="ko-KR" sz="12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2056F85-36A4-47F6-8106-1FAF76269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95" y="1798214"/>
            <a:ext cx="7007401" cy="30324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9F347D3F-A371-4963-87DC-20C86A853279}"/>
              </a:ext>
            </a:extLst>
          </p:cNvPr>
          <p:cNvSpPr/>
          <p:nvPr/>
        </p:nvSpPr>
        <p:spPr>
          <a:xfrm>
            <a:off x="526224" y="2121221"/>
            <a:ext cx="2739490" cy="26594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CCFC33C6-7773-4BF0-9093-9FBBEF58E240}"/>
              </a:ext>
            </a:extLst>
          </p:cNvPr>
          <p:cNvSpPr/>
          <p:nvPr/>
        </p:nvSpPr>
        <p:spPr>
          <a:xfrm>
            <a:off x="366895" y="2013084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3FFF3987-C82D-4778-B3A3-4B63CE0CF450}"/>
              </a:ext>
            </a:extLst>
          </p:cNvPr>
          <p:cNvSpPr/>
          <p:nvPr/>
        </p:nvSpPr>
        <p:spPr>
          <a:xfrm>
            <a:off x="526223" y="2397656"/>
            <a:ext cx="2739490" cy="29436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ADB6C490-69C7-4E44-9A9C-C53381845C57}"/>
              </a:ext>
            </a:extLst>
          </p:cNvPr>
          <p:cNvSpPr/>
          <p:nvPr/>
        </p:nvSpPr>
        <p:spPr>
          <a:xfrm>
            <a:off x="374742" y="2337660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B4716BA-1D3E-4E50-AB28-B36B72670487}"/>
              </a:ext>
            </a:extLst>
          </p:cNvPr>
          <p:cNvSpPr/>
          <p:nvPr/>
        </p:nvSpPr>
        <p:spPr>
          <a:xfrm>
            <a:off x="852821" y="3735989"/>
            <a:ext cx="6327920" cy="4245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239ECF62-424A-4F05-BB53-D8D46AE70274}"/>
              </a:ext>
            </a:extLst>
          </p:cNvPr>
          <p:cNvSpPr/>
          <p:nvPr/>
        </p:nvSpPr>
        <p:spPr>
          <a:xfrm>
            <a:off x="704433" y="3675620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67106DD6-B3CF-4269-A65A-F7DCC7527314}"/>
              </a:ext>
            </a:extLst>
          </p:cNvPr>
          <p:cNvSpPr/>
          <p:nvPr/>
        </p:nvSpPr>
        <p:spPr>
          <a:xfrm>
            <a:off x="7590042" y="4039519"/>
            <a:ext cx="323121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6573EFF6-C05A-4B1E-84F8-44C6A49C2438}"/>
              </a:ext>
            </a:extLst>
          </p:cNvPr>
          <p:cNvSpPr txBox="1"/>
          <p:nvPr/>
        </p:nvSpPr>
        <p:spPr>
          <a:xfrm>
            <a:off x="7925365" y="4044218"/>
            <a:ext cx="2824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상세보기 버튼을 눌렀을 경우</a:t>
            </a:r>
            <a:endParaRPr lang="en-US" altLang="ko-KR" sz="1200" dirty="0"/>
          </a:p>
          <a:p>
            <a:r>
              <a:rPr lang="en-US" altLang="ko-KR" sz="1200" dirty="0" err="1"/>
              <a:t>Window.open</a:t>
            </a:r>
            <a:r>
              <a:rPr lang="ko-KR" altLang="en-US" sz="1200" dirty="0"/>
              <a:t>함수를 사용해 새로운 창을 띄웁니다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err="1"/>
              <a:t>Url</a:t>
            </a:r>
            <a:r>
              <a:rPr lang="ko-KR" altLang="en-US" sz="1200" dirty="0"/>
              <a:t>에 학생 일련번호를 동적으로 받아 해당 학생에 대한 상세 정보를 불러올 수 있도록 합니다</a:t>
            </a:r>
            <a:r>
              <a:rPr lang="en-US" altLang="ko-KR" sz="12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A0D3284-7364-4915-9B10-C878D5406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69" y="5335187"/>
            <a:ext cx="5572125" cy="381000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xmlns="" id="{EB3C8396-860C-467A-A904-C93277788E0F}"/>
              </a:ext>
            </a:extLst>
          </p:cNvPr>
          <p:cNvCxnSpPr/>
          <p:nvPr/>
        </p:nvCxnSpPr>
        <p:spPr>
          <a:xfrm rot="5400000">
            <a:off x="4264834" y="4357464"/>
            <a:ext cx="1006218" cy="687977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4A817E4-E3A4-4117-80B4-F6F0A4C09A9D}"/>
              </a:ext>
            </a:extLst>
          </p:cNvPr>
          <p:cNvSpPr txBox="1"/>
          <p:nvPr/>
        </p:nvSpPr>
        <p:spPr>
          <a:xfrm>
            <a:off x="1947544" y="5025843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en-US" altLang="ko-KR" sz="1600" dirty="0" err="1">
                <a:solidFill>
                  <a:srgbClr val="FF0000"/>
                </a:solidFill>
              </a:rPr>
              <a:t>url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55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61" grpId="0" animBg="1"/>
      <p:bldP spid="69" grpId="0"/>
      <p:bldP spid="34" grpId="0" animBg="1"/>
      <p:bldP spid="35" grpId="0" animBg="1"/>
      <p:bldP spid="36" grpId="0" animBg="1"/>
      <p:bldP spid="37" grpId="0" animBg="1"/>
      <p:bldP spid="41" grpId="0" animBg="1"/>
      <p:bldP spid="38" grpId="0" animBg="1"/>
      <p:bldP spid="43" grpId="0" animBg="1"/>
      <p:bldP spid="44" grpId="0"/>
      <p:bldP spid="4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학생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학생 상세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D51808C-7246-451F-A281-27CECB97CAC9}"/>
              </a:ext>
            </a:extLst>
          </p:cNvPr>
          <p:cNvSpPr txBox="1"/>
          <p:nvPr/>
        </p:nvSpPr>
        <p:spPr>
          <a:xfrm>
            <a:off x="367957" y="1411109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AD84523-E57D-4DBB-B8DB-86C86F6A6E23}"/>
              </a:ext>
            </a:extLst>
          </p:cNvPr>
          <p:cNvSpPr/>
          <p:nvPr/>
        </p:nvSpPr>
        <p:spPr>
          <a:xfrm>
            <a:off x="7685036" y="1274741"/>
            <a:ext cx="323121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2A74F2F-929E-4ADC-A060-3C79121C0305}"/>
              </a:ext>
            </a:extLst>
          </p:cNvPr>
          <p:cNvSpPr txBox="1"/>
          <p:nvPr/>
        </p:nvSpPr>
        <p:spPr>
          <a:xfrm>
            <a:off x="7983505" y="1290224"/>
            <a:ext cx="2824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Url</a:t>
            </a:r>
            <a:r>
              <a:rPr lang="ko-KR" altLang="en-US" sz="1200" dirty="0"/>
              <a:t>에서 학생 일련번호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c_no</a:t>
            </a:r>
            <a:r>
              <a:rPr lang="en-US" altLang="ko-KR" sz="1200" dirty="0"/>
              <a:t>)</a:t>
            </a:r>
            <a:r>
              <a:rPr lang="ko-KR" altLang="en-US" sz="1200" dirty="0"/>
              <a:t>를 동적으로 받아 해당 학생의 객체와 해당 학생이 신청한 강의 리스트를 </a:t>
            </a:r>
            <a:r>
              <a:rPr lang="en-US" altLang="ko-KR" sz="1200" dirty="0"/>
              <a:t>html</a:t>
            </a:r>
            <a:r>
              <a:rPr lang="ko-KR" altLang="en-US" sz="1200" dirty="0"/>
              <a:t>로 넘겨줍니다</a:t>
            </a:r>
            <a:r>
              <a:rPr lang="en-US" altLang="ko-KR" sz="1200" dirty="0"/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1F62184F-45A0-450F-A063-318C133B4B3C}"/>
              </a:ext>
            </a:extLst>
          </p:cNvPr>
          <p:cNvSpPr/>
          <p:nvPr/>
        </p:nvSpPr>
        <p:spPr>
          <a:xfrm>
            <a:off x="7660384" y="2657130"/>
            <a:ext cx="323121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3B577D7E-F4BE-40BC-A816-9DB0ECC79DD5}"/>
              </a:ext>
            </a:extLst>
          </p:cNvPr>
          <p:cNvSpPr txBox="1"/>
          <p:nvPr/>
        </p:nvSpPr>
        <p:spPr>
          <a:xfrm>
            <a:off x="7995707" y="2661829"/>
            <a:ext cx="2824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 </a:t>
            </a:r>
            <a:r>
              <a:rPr lang="ko-KR" altLang="en-US" sz="1200" dirty="0"/>
              <a:t>퇴원 버튼을 눌렀을 경우 </a:t>
            </a:r>
            <a:r>
              <a:rPr lang="en-US" altLang="ko-KR" sz="1200" dirty="0"/>
              <a:t>]</a:t>
            </a:r>
          </a:p>
          <a:p>
            <a:r>
              <a:rPr lang="ko-KR" altLang="en-US" sz="1200" dirty="0"/>
              <a:t>학생의 재원여부를 </a:t>
            </a:r>
            <a:r>
              <a:rPr lang="en-US" altLang="ko-KR" sz="1200" dirty="0"/>
              <a:t>False</a:t>
            </a:r>
            <a:r>
              <a:rPr lang="ko-KR" altLang="en-US" sz="1200" dirty="0"/>
              <a:t>로 변경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퇴원일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c_out</a:t>
            </a:r>
            <a:r>
              <a:rPr lang="en-US" altLang="ko-KR" sz="1200" dirty="0"/>
              <a:t>)</a:t>
            </a:r>
            <a:r>
              <a:rPr lang="ko-KR" altLang="en-US" sz="1200" dirty="0"/>
              <a:t>에 현재 날짜를 저장 후 학생 객체 정보를 수정합니다</a:t>
            </a:r>
            <a:r>
              <a:rPr lang="en-US" altLang="ko-KR" sz="1200" dirty="0"/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213A906D-B96A-47A3-ADB9-B5CA6F905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4" y="1821853"/>
            <a:ext cx="7280613" cy="362503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96AAE8BD-E335-491E-BFFB-8890BBBFC2C7}"/>
              </a:ext>
            </a:extLst>
          </p:cNvPr>
          <p:cNvSpPr/>
          <p:nvPr/>
        </p:nvSpPr>
        <p:spPr>
          <a:xfrm>
            <a:off x="1655757" y="2130804"/>
            <a:ext cx="385235" cy="16352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CC25772C-25FF-483D-BDB9-AD74919BFD8A}"/>
              </a:ext>
            </a:extLst>
          </p:cNvPr>
          <p:cNvSpPr/>
          <p:nvPr/>
        </p:nvSpPr>
        <p:spPr>
          <a:xfrm>
            <a:off x="644065" y="2422413"/>
            <a:ext cx="2904478" cy="132746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98E9BACE-1A4D-4EBA-A555-C76770CBB982}"/>
              </a:ext>
            </a:extLst>
          </p:cNvPr>
          <p:cNvSpPr/>
          <p:nvPr/>
        </p:nvSpPr>
        <p:spPr>
          <a:xfrm>
            <a:off x="484736" y="2314276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DA359C38-A85D-430D-8C62-8E420990108E}"/>
              </a:ext>
            </a:extLst>
          </p:cNvPr>
          <p:cNvSpPr/>
          <p:nvPr/>
        </p:nvSpPr>
        <p:spPr>
          <a:xfrm>
            <a:off x="484735" y="4181555"/>
            <a:ext cx="3764983" cy="99445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3DE69F40-F0A6-4D17-AC7C-BD10002E6EF3}"/>
              </a:ext>
            </a:extLst>
          </p:cNvPr>
          <p:cNvSpPr/>
          <p:nvPr/>
        </p:nvSpPr>
        <p:spPr>
          <a:xfrm>
            <a:off x="367957" y="4057929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EE185258-78C8-4BBA-B35A-3EF2D75BBCDB}"/>
              </a:ext>
            </a:extLst>
          </p:cNvPr>
          <p:cNvSpPr/>
          <p:nvPr/>
        </p:nvSpPr>
        <p:spPr>
          <a:xfrm>
            <a:off x="7685035" y="3877091"/>
            <a:ext cx="2984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8BDA9029-702E-4F84-96C6-D65773E236F4}"/>
              </a:ext>
            </a:extLst>
          </p:cNvPr>
          <p:cNvSpPr txBox="1"/>
          <p:nvPr/>
        </p:nvSpPr>
        <p:spPr>
          <a:xfrm>
            <a:off x="7930053" y="3877091"/>
            <a:ext cx="2821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창</a:t>
            </a:r>
            <a:r>
              <a:rPr lang="en-US" altLang="ko-KR" sz="1200" dirty="0"/>
              <a:t>(</a:t>
            </a:r>
            <a:r>
              <a:rPr lang="ko-KR" altLang="en-US" sz="1200" dirty="0"/>
              <a:t>학생 상세</a:t>
            </a:r>
            <a:r>
              <a:rPr lang="en-US" altLang="ko-KR" sz="1200" dirty="0"/>
              <a:t> </a:t>
            </a:r>
            <a:r>
              <a:rPr lang="ko-KR" altLang="en-US" sz="1200" dirty="0"/>
              <a:t>창</a:t>
            </a:r>
            <a:r>
              <a:rPr lang="en-US" altLang="ko-KR" sz="1200" dirty="0"/>
              <a:t>)</a:t>
            </a:r>
            <a:r>
              <a:rPr lang="ko-KR" altLang="en-US" sz="1200" dirty="0"/>
              <a:t>을 닫고 부모 창</a:t>
            </a:r>
            <a:r>
              <a:rPr lang="en-US" altLang="ko-KR" sz="1200" dirty="0"/>
              <a:t>(</a:t>
            </a:r>
            <a:r>
              <a:rPr lang="ko-KR" altLang="en-US" sz="1200" dirty="0"/>
              <a:t>수강생 목록</a:t>
            </a:r>
            <a:r>
              <a:rPr lang="en-US" altLang="ko-KR" sz="1200" dirty="0"/>
              <a:t>)</a:t>
            </a:r>
            <a:r>
              <a:rPr lang="ko-KR" altLang="en-US" sz="1200" dirty="0"/>
              <a:t>을 최신화 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퇴원 처리한 학생의 목록을 보이지 않게 하기 위해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F76A97DF-D092-4BE7-A4F5-0CDAC31B6286}"/>
              </a:ext>
            </a:extLst>
          </p:cNvPr>
          <p:cNvSpPr/>
          <p:nvPr/>
        </p:nvSpPr>
        <p:spPr>
          <a:xfrm>
            <a:off x="760140" y="3821987"/>
            <a:ext cx="6706599" cy="31934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5EBFB8F6-CA5B-4A1F-9F93-4F2DD4E2FB5F}"/>
              </a:ext>
            </a:extLst>
          </p:cNvPr>
          <p:cNvSpPr/>
          <p:nvPr/>
        </p:nvSpPr>
        <p:spPr>
          <a:xfrm>
            <a:off x="611752" y="364892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2930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61" grpId="0" animBg="1"/>
      <p:bldP spid="69" grpId="0"/>
      <p:bldP spid="45" grpId="0" animBg="1"/>
      <p:bldP spid="48" grpId="0" animBg="1"/>
      <p:bldP spid="49" grpId="0" animBg="1"/>
      <p:bldP spid="54" grpId="0" animBg="1"/>
      <p:bldP spid="72" grpId="0" animBg="1"/>
      <p:bldP spid="73" grpId="0" animBg="1"/>
      <p:bldP spid="74" grpId="0"/>
      <p:bldP spid="75" grpId="0" animBg="1"/>
      <p:bldP spid="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요구 </a:t>
            </a:r>
            <a:r>
              <a:rPr lang="ko-KR" altLang="en-US" b="1" i="1" smtClean="0">
                <a:solidFill>
                  <a:prstClr val="white"/>
                </a:solidFill>
              </a:rPr>
              <a:t>사항 </a:t>
            </a:r>
            <a:r>
              <a:rPr lang="en-US" altLang="ko-KR" b="1" i="1" dirty="0" smtClean="0">
                <a:solidFill>
                  <a:prstClr val="white"/>
                </a:solidFill>
              </a:rPr>
              <a:t>#</a:t>
            </a:r>
            <a:r>
              <a:rPr lang="ko-KR" altLang="en-US" b="1" i="1" dirty="0" smtClean="0">
                <a:solidFill>
                  <a:prstClr val="white"/>
                </a:solidFill>
              </a:rPr>
              <a:t>고객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0734691" y="24190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690688"/>
            <a:ext cx="8766635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795870"/>
            <a:ext cx="8233235" cy="4076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690689"/>
            <a:ext cx="9109535" cy="418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08" y="2257424"/>
            <a:ext cx="8501850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7" y="2257424"/>
            <a:ext cx="8741520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60" y="1524407"/>
            <a:ext cx="9327090" cy="4552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모서리가 둥근 직사각형 29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690688"/>
            <a:ext cx="8966132" cy="4386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22" y="1970336"/>
            <a:ext cx="8612187" cy="410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9" y="1690688"/>
            <a:ext cx="7948688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7" y="1970335"/>
            <a:ext cx="8741520" cy="3716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08" y="1970335"/>
            <a:ext cx="8522892" cy="390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21" y="1804384"/>
            <a:ext cx="8284388" cy="3882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08" y="1804384"/>
            <a:ext cx="8961042" cy="3948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67" y="1870991"/>
            <a:ext cx="8941181" cy="3882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47" y="1795870"/>
            <a:ext cx="8812653" cy="3957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21" y="1787286"/>
            <a:ext cx="8789827" cy="4084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47" y="2147888"/>
            <a:ext cx="8783637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21" y="1809750"/>
            <a:ext cx="8850229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14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학생관리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 err="1">
                <a:solidFill>
                  <a:prstClr val="white"/>
                </a:solidFill>
              </a:rPr>
              <a:t>퇴원생</a:t>
            </a:r>
            <a:r>
              <a:rPr lang="ko-KR" altLang="en-US" dirty="0">
                <a:solidFill>
                  <a:prstClr val="white"/>
                </a:solidFill>
              </a:rPr>
              <a:t> 목록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29855" y="120003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9604" y="1163265"/>
            <a:ext cx="2212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퇴원 처리된 학생들의 목록을 볼 수 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성별</a:t>
            </a:r>
            <a:r>
              <a:rPr lang="en-US" altLang="ko-KR" sz="1200" dirty="0"/>
              <a:t>, </a:t>
            </a:r>
            <a:r>
              <a:rPr lang="ko-KR" altLang="en-US" sz="1200" dirty="0"/>
              <a:t>아이디 휴대폰번호</a:t>
            </a:r>
            <a:r>
              <a:rPr lang="en-US" altLang="ko-KR" sz="1200" dirty="0"/>
              <a:t>, </a:t>
            </a:r>
            <a:r>
              <a:rPr lang="ko-KR" altLang="en-US" sz="1200" dirty="0"/>
              <a:t>퇴원 일이 나옵니다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88D7449B-A88B-4018-ADB5-DEE81B65D7DF}"/>
              </a:ext>
            </a:extLst>
          </p:cNvPr>
          <p:cNvSpPr/>
          <p:nvPr/>
        </p:nvSpPr>
        <p:spPr>
          <a:xfrm>
            <a:off x="7544023" y="235781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E3D5A15-2D15-4831-A05F-9BE053788D26}"/>
              </a:ext>
            </a:extLst>
          </p:cNvPr>
          <p:cNvSpPr txBox="1"/>
          <p:nvPr/>
        </p:nvSpPr>
        <p:spPr>
          <a:xfrm>
            <a:off x="7955983" y="2364863"/>
            <a:ext cx="2330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재등록을 누르면 재등록여부를 물어보는 확인 창이 나옵니다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98F17D63-AF14-47DE-8F07-E88F32F65D47}"/>
              </a:ext>
            </a:extLst>
          </p:cNvPr>
          <p:cNvSpPr/>
          <p:nvPr/>
        </p:nvSpPr>
        <p:spPr>
          <a:xfrm>
            <a:off x="7529855" y="340669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E7DD2B3-265E-4202-839F-CEDA21F3D120}"/>
              </a:ext>
            </a:extLst>
          </p:cNvPr>
          <p:cNvSpPr txBox="1"/>
          <p:nvPr/>
        </p:nvSpPr>
        <p:spPr>
          <a:xfrm>
            <a:off x="7956473" y="3406690"/>
            <a:ext cx="2538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학생의 이름이 나오며 재등록 처리를 하겠는지 물어보는 문구가 나옵니다</a:t>
            </a:r>
            <a:r>
              <a:rPr lang="en-US" altLang="ko-KR" sz="1200" dirty="0"/>
              <a:t>. </a:t>
            </a:r>
            <a:r>
              <a:rPr lang="ko-KR" altLang="en-US" sz="1200" dirty="0"/>
              <a:t>확인을 누를 경우 해당 학생을 재원 생 목록으로 이동시킵니다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4098" name="Picture 2" descr="C:\Users\mrhi6\Desktop\프로젝트(공민우)\학생관리(퇴원생)\퇴원생 목록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9" y="1782364"/>
            <a:ext cx="6943553" cy="247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mrhi6\Desktop\프로젝트(공민우)\학생관리(퇴원생)\재등록 눌렀을 경우 confirm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" r="2553"/>
          <a:stretch/>
        </p:blipFill>
        <p:spPr bwMode="auto">
          <a:xfrm>
            <a:off x="2549236" y="4664665"/>
            <a:ext cx="4371528" cy="13239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501433" y="3212817"/>
            <a:ext cx="5366546" cy="32472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393402" y="3104073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370003" y="3606587"/>
            <a:ext cx="575099" cy="25766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6241193" y="3472880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2465502" y="4569372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cxnSp>
        <p:nvCxnSpPr>
          <p:cNvPr id="5" name="꺾인 연결선 4"/>
          <p:cNvCxnSpPr>
            <a:stCxn id="60" idx="1"/>
            <a:endCxn id="4100" idx="0"/>
          </p:cNvCxnSpPr>
          <p:nvPr/>
        </p:nvCxnSpPr>
        <p:spPr>
          <a:xfrm rot="10800000" flipV="1">
            <a:off x="4735001" y="3735419"/>
            <a:ext cx="1635003" cy="929245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14">
            <a:extLst>
              <a:ext uri="{FF2B5EF4-FFF2-40B4-BE49-F238E27FC236}">
                <a16:creationId xmlns:a16="http://schemas.microsoft.com/office/drawing/2014/main" xmlns="" id="{511FC0D4-5A58-4324-97C3-2714794EC760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721E303-EA2E-491F-A783-786F41FFB85F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956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48" grpId="0" animBg="1"/>
      <p:bldP spid="49" grpId="0"/>
      <p:bldP spid="50" grpId="0" animBg="1"/>
      <p:bldP spid="51" grpId="0"/>
      <p:bldP spid="58" grpId="0" animBg="1"/>
      <p:bldP spid="55" grpId="0" animBg="1"/>
      <p:bldP spid="60" grpId="0" animBg="1"/>
      <p:bldP spid="59" grpId="0" animBg="1"/>
      <p:bldP spid="6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학생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수강생 목록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D51808C-7246-451F-A281-27CECB97CAC9}"/>
              </a:ext>
            </a:extLst>
          </p:cNvPr>
          <p:cNvSpPr txBox="1"/>
          <p:nvPr/>
        </p:nvSpPr>
        <p:spPr>
          <a:xfrm>
            <a:off x="413770" y="1419293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AD84523-E57D-4DBB-B8DB-86C86F6A6E23}"/>
              </a:ext>
            </a:extLst>
          </p:cNvPr>
          <p:cNvSpPr/>
          <p:nvPr/>
        </p:nvSpPr>
        <p:spPr>
          <a:xfrm>
            <a:off x="6837031" y="1804384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2A74F2F-929E-4ADC-A060-3C79121C0305}"/>
              </a:ext>
            </a:extLst>
          </p:cNvPr>
          <p:cNvSpPr txBox="1"/>
          <p:nvPr/>
        </p:nvSpPr>
        <p:spPr>
          <a:xfrm>
            <a:off x="7127110" y="1819867"/>
            <a:ext cx="3227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 </a:t>
            </a:r>
            <a:r>
              <a:rPr lang="ko-KR" altLang="en-US" sz="1200" dirty="0"/>
              <a:t>재등록 버튼을 눌렀을 경우 </a:t>
            </a:r>
            <a:r>
              <a:rPr lang="en-US" altLang="ko-KR" sz="1200" dirty="0"/>
              <a:t>]</a:t>
            </a:r>
          </a:p>
          <a:p>
            <a:r>
              <a:rPr lang="ko-KR" altLang="en-US" sz="1200" dirty="0"/>
              <a:t>해당 학생의 재원 여부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c_state</a:t>
            </a:r>
            <a:r>
              <a:rPr lang="en-US" altLang="ko-KR" sz="1200" dirty="0"/>
              <a:t>)</a:t>
            </a:r>
            <a:r>
              <a:rPr lang="ko-KR" altLang="en-US" sz="1200" dirty="0"/>
              <a:t>를 </a:t>
            </a:r>
            <a:r>
              <a:rPr lang="en-US" altLang="ko-KR" sz="1200" dirty="0"/>
              <a:t>False</a:t>
            </a:r>
            <a:r>
              <a:rPr lang="ko-KR" altLang="en-US" sz="1200" dirty="0"/>
              <a:t>로 변경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퇴원일 속성 값을 초기화 한 후 저장합니다</a:t>
            </a:r>
            <a:r>
              <a:rPr lang="en-US" altLang="ko-KR" sz="1200" dirty="0"/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102F0341-964F-4A1B-B5A9-711C87174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98" y="2013487"/>
            <a:ext cx="5962484" cy="3679645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4428DA7D-1B19-4F63-B621-7E953FCF482B}"/>
              </a:ext>
            </a:extLst>
          </p:cNvPr>
          <p:cNvSpPr/>
          <p:nvPr/>
        </p:nvSpPr>
        <p:spPr>
          <a:xfrm>
            <a:off x="826421" y="2769327"/>
            <a:ext cx="5199909" cy="100148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B2A2CC10-05A7-4BD8-9DB3-C8303DE4FE74}"/>
              </a:ext>
            </a:extLst>
          </p:cNvPr>
          <p:cNvSpPr/>
          <p:nvPr/>
        </p:nvSpPr>
        <p:spPr>
          <a:xfrm>
            <a:off x="644065" y="2657130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4165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49" grpId="0" animBg="1"/>
      <p:bldP spid="4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659135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학부모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학부모 목록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62807" y="138951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9604" y="1328025"/>
            <a:ext cx="2212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학부모의 자녀 이름이 나옵니다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해당 학생의 이름을 누르면 </a:t>
            </a:r>
            <a:r>
              <a:rPr lang="en-US" altLang="ko-KR" sz="1200" dirty="0"/>
              <a:t>drop-down</a:t>
            </a:r>
            <a:r>
              <a:rPr lang="ko-KR" altLang="en-US" sz="1200" dirty="0"/>
              <a:t>형식으로 학생의 정보가 나옵니다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동명이인 구분 가능</a:t>
            </a:r>
            <a:r>
              <a:rPr lang="en-US" altLang="ko-KR" sz="1200" dirty="0"/>
              <a:t>)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88D7449B-A88B-4018-ADB5-DEE81B65D7DF}"/>
              </a:ext>
            </a:extLst>
          </p:cNvPr>
          <p:cNvSpPr/>
          <p:nvPr/>
        </p:nvSpPr>
        <p:spPr>
          <a:xfrm>
            <a:off x="7562807" y="307484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7" name="모서리가 둥근 직사각형 14">
            <a:extLst>
              <a:ext uri="{FF2B5EF4-FFF2-40B4-BE49-F238E27FC236}">
                <a16:creationId xmlns:a16="http://schemas.microsoft.com/office/drawing/2014/main" xmlns="" id="{3FFC3634-B479-4A5F-BA09-0A7E94DE723F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D27F4EB0-5DD7-49D2-BF16-22E63A594C04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2A69970-2AA3-4F89-AEF0-1B6432C19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3" y="1664059"/>
            <a:ext cx="7205085" cy="352988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48CCBA8-DF7C-4257-9B19-C3606F132F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41" y="3998812"/>
            <a:ext cx="1200150" cy="7143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A40E41C4-F50C-4CEF-8295-3FE0EC90CB8B}"/>
              </a:ext>
            </a:extLst>
          </p:cNvPr>
          <p:cNvSpPr/>
          <p:nvPr/>
        </p:nvSpPr>
        <p:spPr>
          <a:xfrm>
            <a:off x="4771359" y="3218047"/>
            <a:ext cx="703524" cy="19058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E4826FD7-83AE-4A8D-AA45-AB892B790800}"/>
              </a:ext>
            </a:extLst>
          </p:cNvPr>
          <p:cNvSpPr/>
          <p:nvPr/>
        </p:nvSpPr>
        <p:spPr>
          <a:xfrm>
            <a:off x="4674888" y="3096522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xmlns="" id="{81655B26-6603-4312-9BF4-64742D8E8EBF}"/>
              </a:ext>
            </a:extLst>
          </p:cNvPr>
          <p:cNvCxnSpPr/>
          <p:nvPr/>
        </p:nvCxnSpPr>
        <p:spPr>
          <a:xfrm rot="16200000" flipH="1">
            <a:off x="5276016" y="3505406"/>
            <a:ext cx="685472" cy="228748"/>
          </a:xfrm>
          <a:prstGeom prst="bentConnector3">
            <a:avLst>
              <a:gd name="adj1" fmla="val 1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3B3844C5-CA76-4700-96A7-18E8CC1AD868}"/>
              </a:ext>
            </a:extLst>
          </p:cNvPr>
          <p:cNvSpPr/>
          <p:nvPr/>
        </p:nvSpPr>
        <p:spPr>
          <a:xfrm>
            <a:off x="5133051" y="4475818"/>
            <a:ext cx="1160270" cy="1898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D83F22AB-7A1D-40B7-8208-EAE0929589D6}"/>
              </a:ext>
            </a:extLst>
          </p:cNvPr>
          <p:cNvSpPr/>
          <p:nvPr/>
        </p:nvSpPr>
        <p:spPr>
          <a:xfrm>
            <a:off x="4993041" y="4415449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D17B7528-46D3-4D1F-9718-6DFF7501D338}"/>
              </a:ext>
            </a:extLst>
          </p:cNvPr>
          <p:cNvSpPr txBox="1"/>
          <p:nvPr/>
        </p:nvSpPr>
        <p:spPr>
          <a:xfrm>
            <a:off x="7921559" y="3096522"/>
            <a:ext cx="221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상세보기를 누를 경우 해당 학생의 상세 정보 창이 나옵니다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566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48" grpId="0" animBg="1"/>
      <p:bldP spid="56" grpId="0" animBg="1"/>
      <p:bldP spid="55" grpId="0" animBg="1"/>
      <p:bldP spid="58" grpId="0" animBg="1"/>
      <p:bldP spid="57" grpId="0" animBg="1"/>
      <p:bldP spid="5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학부모 목록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D51808C-7246-451F-A281-27CECB97CAC9}"/>
              </a:ext>
            </a:extLst>
          </p:cNvPr>
          <p:cNvSpPr txBox="1"/>
          <p:nvPr/>
        </p:nvSpPr>
        <p:spPr>
          <a:xfrm>
            <a:off x="413770" y="1419293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AD84523-E57D-4DBB-B8DB-86C86F6A6E23}"/>
              </a:ext>
            </a:extLst>
          </p:cNvPr>
          <p:cNvSpPr/>
          <p:nvPr/>
        </p:nvSpPr>
        <p:spPr>
          <a:xfrm>
            <a:off x="7641351" y="1283575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2A74F2F-929E-4ADC-A060-3C79121C0305}"/>
              </a:ext>
            </a:extLst>
          </p:cNvPr>
          <p:cNvSpPr txBox="1"/>
          <p:nvPr/>
        </p:nvSpPr>
        <p:spPr>
          <a:xfrm>
            <a:off x="7931430" y="1273891"/>
            <a:ext cx="2691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고객 테이블에서 학부모 정보만 불러오기 위한 코드</a:t>
            </a:r>
            <a:endParaRPr lang="en-US" altLang="ko-KR" sz="1200" dirty="0"/>
          </a:p>
          <a:p>
            <a:r>
              <a:rPr lang="ko-KR" altLang="en-US" sz="1200" dirty="0"/>
              <a:t>학생인증코드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c_code_value</a:t>
            </a:r>
            <a:r>
              <a:rPr lang="en-US" altLang="ko-KR" sz="1200" dirty="0"/>
              <a:t>)</a:t>
            </a:r>
            <a:r>
              <a:rPr lang="ko-KR" altLang="en-US" sz="1200" dirty="0"/>
              <a:t>값이 있으면 학부모</a:t>
            </a:r>
            <a:endParaRPr lang="en-US" altLang="ko-KR" sz="12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470FA39-3E88-403A-857D-E96C504D5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1804384"/>
            <a:ext cx="7125465" cy="387345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DFC861E8-9377-4F10-9289-7BAA2C5B8C69}"/>
              </a:ext>
            </a:extLst>
          </p:cNvPr>
          <p:cNvSpPr/>
          <p:nvPr/>
        </p:nvSpPr>
        <p:spPr>
          <a:xfrm>
            <a:off x="521801" y="2066066"/>
            <a:ext cx="2154287" cy="29973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B7759A5-B492-4788-B95F-ED2E536CB883}"/>
              </a:ext>
            </a:extLst>
          </p:cNvPr>
          <p:cNvSpPr/>
          <p:nvPr/>
        </p:nvSpPr>
        <p:spPr>
          <a:xfrm>
            <a:off x="355171" y="1992261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D149F7A-1D9A-497C-8A23-6742C86E37E7}"/>
              </a:ext>
            </a:extLst>
          </p:cNvPr>
          <p:cNvSpPr/>
          <p:nvPr/>
        </p:nvSpPr>
        <p:spPr>
          <a:xfrm>
            <a:off x="967334" y="2920448"/>
            <a:ext cx="2505708" cy="29973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DCB46156-EC66-4F72-97B7-E1E1A710B607}"/>
              </a:ext>
            </a:extLst>
          </p:cNvPr>
          <p:cNvSpPr/>
          <p:nvPr/>
        </p:nvSpPr>
        <p:spPr>
          <a:xfrm>
            <a:off x="796767" y="2825155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F8B1ADC-3BEC-4445-8B7A-557551A9D010}"/>
              </a:ext>
            </a:extLst>
          </p:cNvPr>
          <p:cNvSpPr/>
          <p:nvPr/>
        </p:nvSpPr>
        <p:spPr>
          <a:xfrm>
            <a:off x="7641351" y="2538760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16A6048-82C3-42E6-ADE1-89C9D79B8B67}"/>
              </a:ext>
            </a:extLst>
          </p:cNvPr>
          <p:cNvSpPr txBox="1"/>
          <p:nvPr/>
        </p:nvSpPr>
        <p:spPr>
          <a:xfrm>
            <a:off x="7922232" y="2551054"/>
            <a:ext cx="2691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학부모의 자녀정보를 불러오기 위한 코드</a:t>
            </a:r>
            <a:endParaRPr lang="en-US" altLang="ko-KR" sz="1200" dirty="0"/>
          </a:p>
          <a:p>
            <a:r>
              <a:rPr lang="en-US" altLang="ko-KR" sz="1200" dirty="0"/>
              <a:t>Customer</a:t>
            </a:r>
            <a:r>
              <a:rPr lang="ko-KR" altLang="en-US" sz="1200" dirty="0"/>
              <a:t>테이블에서 해당 학부모의 학생 인증코드와 학생코드가 같은 객체 정보를 불러옵니다</a:t>
            </a:r>
            <a:r>
              <a:rPr lang="en-US" altLang="ko-KR" sz="1200" dirty="0"/>
              <a:t>.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73F04E8-26D8-4295-8489-BCC0C1526520}"/>
              </a:ext>
            </a:extLst>
          </p:cNvPr>
          <p:cNvSpPr/>
          <p:nvPr/>
        </p:nvSpPr>
        <p:spPr>
          <a:xfrm>
            <a:off x="967333" y="3243623"/>
            <a:ext cx="6213407" cy="133562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1257169-56A5-4EA9-B474-8AB36169992C}"/>
              </a:ext>
            </a:extLst>
          </p:cNvPr>
          <p:cNvSpPr/>
          <p:nvPr/>
        </p:nvSpPr>
        <p:spPr>
          <a:xfrm>
            <a:off x="818758" y="3195929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E585EEA-5D7C-4E17-A2CF-54DEE4FAA25F}"/>
              </a:ext>
            </a:extLst>
          </p:cNvPr>
          <p:cNvSpPr/>
          <p:nvPr/>
        </p:nvSpPr>
        <p:spPr>
          <a:xfrm>
            <a:off x="7641351" y="4059120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4031ABB-F215-46E2-9C45-EE8371D46260}"/>
              </a:ext>
            </a:extLst>
          </p:cNvPr>
          <p:cNvSpPr txBox="1"/>
          <p:nvPr/>
        </p:nvSpPr>
        <p:spPr>
          <a:xfrm>
            <a:off x="7922232" y="4071414"/>
            <a:ext cx="2691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Drop-down </a:t>
            </a:r>
            <a:r>
              <a:rPr lang="ko-KR" altLang="en-US" sz="1200" dirty="0"/>
              <a:t>형식으로 해당 학부모의 자녀 이름을 클릭했을 경우 자녀 정보를 보여줍니다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782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32" grpId="0" animBg="1"/>
      <p:bldP spid="31" grpId="0" animBg="1"/>
      <p:bldP spid="34" grpId="0" animBg="1"/>
      <p:bldP spid="33" grpId="0" animBg="1"/>
      <p:bldP spid="35" grpId="0" animBg="1"/>
      <p:bldP spid="36" grpId="0"/>
      <p:bldP spid="41" grpId="0" animBg="1"/>
      <p:bldP spid="38" grpId="0" animBg="1"/>
      <p:bldP spid="43" grpId="0" animBg="1"/>
      <p:bldP spid="4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상담관리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상담 목록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62807" y="228615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8033894" y="2242426"/>
            <a:ext cx="221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학부모님이 상담 신청을 했을 경우 상담 목록이 나온다</a:t>
            </a:r>
            <a:r>
              <a:rPr lang="en-US" altLang="ko-KR" sz="1200" dirty="0"/>
              <a:t>.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88D7449B-A88B-4018-ADB5-DEE81B65D7DF}"/>
              </a:ext>
            </a:extLst>
          </p:cNvPr>
          <p:cNvSpPr/>
          <p:nvPr/>
        </p:nvSpPr>
        <p:spPr>
          <a:xfrm>
            <a:off x="7544023" y="325446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E3D5A15-2D15-4831-A05F-9BE053788D26}"/>
              </a:ext>
            </a:extLst>
          </p:cNvPr>
          <p:cNvSpPr txBox="1"/>
          <p:nvPr/>
        </p:nvSpPr>
        <p:spPr>
          <a:xfrm>
            <a:off x="7955983" y="3261508"/>
            <a:ext cx="2330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상담의 진행상황을 보여줍니다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진행 여부에 따라 색을 다르게 표시합니다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상담 대기 </a:t>
            </a:r>
            <a:r>
              <a:rPr lang="en-US" altLang="ko-KR" sz="1200" dirty="0"/>
              <a:t>–</a:t>
            </a:r>
            <a:r>
              <a:rPr lang="ko-KR" altLang="en-US" sz="1200" dirty="0"/>
              <a:t> 파란색</a:t>
            </a:r>
            <a:endParaRPr lang="en-US" altLang="ko-KR" sz="1200" dirty="0"/>
          </a:p>
          <a:p>
            <a:r>
              <a:rPr lang="ko-KR" altLang="en-US" sz="1200" dirty="0"/>
              <a:t> 상담 완료 </a:t>
            </a:r>
            <a:r>
              <a:rPr lang="en-US" altLang="ko-KR" sz="1200" dirty="0"/>
              <a:t>– </a:t>
            </a:r>
            <a:r>
              <a:rPr lang="ko-KR" altLang="en-US" sz="1200" dirty="0"/>
              <a:t>초록색 </a:t>
            </a:r>
            <a:endParaRPr lang="en-US" altLang="ko-KR" sz="1200" dirty="0"/>
          </a:p>
          <a:p>
            <a:r>
              <a:rPr lang="ko-KR" altLang="en-US" sz="1200" dirty="0"/>
              <a:t> 상담이 취소 </a:t>
            </a:r>
            <a:r>
              <a:rPr lang="en-US" altLang="ko-KR" sz="1200" dirty="0"/>
              <a:t>– </a:t>
            </a:r>
            <a:r>
              <a:rPr lang="ko-KR" altLang="en-US" sz="1200" dirty="0"/>
              <a:t>빨간색</a:t>
            </a:r>
            <a:r>
              <a:rPr lang="en-US" altLang="ko-KR" sz="1200" dirty="0"/>
              <a:t>)</a:t>
            </a:r>
          </a:p>
        </p:txBody>
      </p:sp>
      <p:pic>
        <p:nvPicPr>
          <p:cNvPr id="5122" name="Picture 2" descr="C:\Users\mrhi6\Desktop\프로젝트(공민우)\상담목록(관리자)\상담 목록(관리자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1" t="8732" b="20457"/>
          <a:stretch/>
        </p:blipFill>
        <p:spPr bwMode="auto">
          <a:xfrm>
            <a:off x="226116" y="2207865"/>
            <a:ext cx="7186986" cy="297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370006" y="3061574"/>
            <a:ext cx="5651800" cy="23356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259560" y="2966281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399475" y="3095976"/>
            <a:ext cx="651278" cy="173139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6293776" y="3000683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7" name="모서리가 둥근 직사각형 14">
            <a:extLst>
              <a:ext uri="{FF2B5EF4-FFF2-40B4-BE49-F238E27FC236}">
                <a16:creationId xmlns:a16="http://schemas.microsoft.com/office/drawing/2014/main" xmlns="" id="{3FFC3634-B479-4A5F-BA09-0A7E94DE723F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D27F4EB0-5DD7-49D2-BF16-22E63A594C04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0026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48" grpId="0" animBg="1"/>
      <p:bldP spid="49" grpId="0"/>
      <p:bldP spid="41" grpId="0" animBg="1"/>
      <p:bldP spid="38" grpId="0" animBg="1"/>
      <p:bldP spid="53" grpId="0" animBg="1"/>
      <p:bldP spid="5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상담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상담 목록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D51808C-7246-451F-A281-27CECB97CAC9}"/>
              </a:ext>
            </a:extLst>
          </p:cNvPr>
          <p:cNvSpPr txBox="1"/>
          <p:nvPr/>
        </p:nvSpPr>
        <p:spPr>
          <a:xfrm>
            <a:off x="460710" y="1523092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7" name="그림 6" descr="실외, 잔디, 채, 법원이(가) 표시된 사진&#10;&#10;자동 생성된 설명">
            <a:extLst>
              <a:ext uri="{FF2B5EF4-FFF2-40B4-BE49-F238E27FC236}">
                <a16:creationId xmlns:a16="http://schemas.microsoft.com/office/drawing/2014/main" xmlns="" id="{9277D71C-9E24-4FFD-BBCE-085B212C9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92" y="1916610"/>
            <a:ext cx="9983002" cy="201235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E941377-CD3D-48B1-BAA0-1D103DA69239}"/>
              </a:ext>
            </a:extLst>
          </p:cNvPr>
          <p:cNvSpPr/>
          <p:nvPr/>
        </p:nvSpPr>
        <p:spPr>
          <a:xfrm>
            <a:off x="6376110" y="433859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C4EE7B6-267B-455C-BCC8-32E60D383534}"/>
              </a:ext>
            </a:extLst>
          </p:cNvPr>
          <p:cNvSpPr txBox="1"/>
          <p:nvPr/>
        </p:nvSpPr>
        <p:spPr>
          <a:xfrm>
            <a:off x="6684422" y="4338594"/>
            <a:ext cx="3938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상담 현황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cu_state</a:t>
            </a:r>
            <a:r>
              <a:rPr lang="en-US" altLang="ko-KR" sz="1200" dirty="0"/>
              <a:t>)</a:t>
            </a:r>
            <a:r>
              <a:rPr lang="ko-KR" altLang="en-US" sz="1200" dirty="0"/>
              <a:t>에 따라 텍스트의 색을 다르게 표시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상담 완료 </a:t>
            </a:r>
            <a:r>
              <a:rPr lang="en-US" altLang="ko-KR" sz="1200" dirty="0"/>
              <a:t>-&gt; </a:t>
            </a:r>
            <a:r>
              <a:rPr lang="ko-KR" altLang="en-US" sz="1200" dirty="0"/>
              <a:t>초록색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상담 대기 </a:t>
            </a:r>
            <a:r>
              <a:rPr lang="en-US" altLang="ko-KR" sz="1200" dirty="0"/>
              <a:t>-&gt; </a:t>
            </a:r>
            <a:r>
              <a:rPr lang="ko-KR" altLang="en-US" sz="1200" dirty="0"/>
              <a:t>파란색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상담 취소 </a:t>
            </a:r>
            <a:r>
              <a:rPr lang="en-US" altLang="ko-KR" sz="1200" dirty="0"/>
              <a:t>-&gt; </a:t>
            </a:r>
            <a:r>
              <a:rPr lang="ko-KR" altLang="en-US" sz="1200" dirty="0"/>
              <a:t>빨간색 </a:t>
            </a:r>
            <a:r>
              <a:rPr lang="en-US" altLang="ko-KR" sz="1200" dirty="0"/>
              <a:t>)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205FB4EE-2519-4059-8F00-9F9ADFFBBC4E}"/>
              </a:ext>
            </a:extLst>
          </p:cNvPr>
          <p:cNvSpPr/>
          <p:nvPr/>
        </p:nvSpPr>
        <p:spPr>
          <a:xfrm>
            <a:off x="380919" y="421868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DF21E16B-4866-4CD1-9F26-2B6FC1F1FCA0}"/>
              </a:ext>
            </a:extLst>
          </p:cNvPr>
          <p:cNvSpPr/>
          <p:nvPr/>
        </p:nvSpPr>
        <p:spPr>
          <a:xfrm>
            <a:off x="670893" y="2706144"/>
            <a:ext cx="2875611" cy="2507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F4D31438-52E3-4DB9-A797-552E660F2455}"/>
              </a:ext>
            </a:extLst>
          </p:cNvPr>
          <p:cNvSpPr/>
          <p:nvPr/>
        </p:nvSpPr>
        <p:spPr>
          <a:xfrm>
            <a:off x="460709" y="2541062"/>
            <a:ext cx="264573" cy="250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BACE490E-4A1B-45FC-ADF2-E9DE71ED5E25}"/>
              </a:ext>
            </a:extLst>
          </p:cNvPr>
          <p:cNvSpPr/>
          <p:nvPr/>
        </p:nvSpPr>
        <p:spPr>
          <a:xfrm>
            <a:off x="644064" y="4942147"/>
            <a:ext cx="1608467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상담 테이블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xmlns="" id="{931C05D5-D23D-404D-B848-10AC5763B21C}"/>
              </a:ext>
            </a:extLst>
          </p:cNvPr>
          <p:cNvSpPr/>
          <p:nvPr/>
        </p:nvSpPr>
        <p:spPr>
          <a:xfrm>
            <a:off x="2539195" y="4451510"/>
            <a:ext cx="1608467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선생님 테이블</a:t>
            </a:r>
            <a:endParaRPr lang="ko-KR" altLang="en-US" sz="120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xmlns="" id="{171AC919-84A5-4AD8-BD08-0630051527B5}"/>
              </a:ext>
            </a:extLst>
          </p:cNvPr>
          <p:cNvSpPr/>
          <p:nvPr/>
        </p:nvSpPr>
        <p:spPr>
          <a:xfrm>
            <a:off x="2539194" y="5559929"/>
            <a:ext cx="1608467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고객 테이블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xmlns="" id="{70E2A07A-01F8-413C-85C4-81B9AD3FDC44}"/>
              </a:ext>
            </a:extLst>
          </p:cNvPr>
          <p:cNvCxnSpPr>
            <a:cxnSpLocks/>
            <a:stCxn id="9" idx="0"/>
          </p:cNvCxnSpPr>
          <p:nvPr/>
        </p:nvCxnSpPr>
        <p:spPr>
          <a:xfrm rot="5400000" flipH="1" flipV="1">
            <a:off x="1758478" y="4273149"/>
            <a:ext cx="358819" cy="97917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F5C96D7-94FC-4F62-83DD-0F5D879725DF}"/>
              </a:ext>
            </a:extLst>
          </p:cNvPr>
          <p:cNvSpPr txBox="1"/>
          <p:nvPr/>
        </p:nvSpPr>
        <p:spPr>
          <a:xfrm>
            <a:off x="1378401" y="4276525"/>
            <a:ext cx="1140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관계키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t_no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xmlns="" id="{0903C93D-B8BD-4500-871E-AF7974915B8E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693112" y="5158998"/>
            <a:ext cx="477074" cy="966702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6FBB5EC7-C3E8-48EF-B365-5AB45F44A22D}"/>
              </a:ext>
            </a:extLst>
          </p:cNvPr>
          <p:cNvSpPr txBox="1"/>
          <p:nvPr/>
        </p:nvSpPr>
        <p:spPr>
          <a:xfrm>
            <a:off x="1428441" y="5557054"/>
            <a:ext cx="1140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관계키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c_no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5DC3452F-FA9C-46F4-B01D-353569406C4F}"/>
              </a:ext>
            </a:extLst>
          </p:cNvPr>
          <p:cNvCxnSpPr/>
          <p:nvPr/>
        </p:nvCxnSpPr>
        <p:spPr>
          <a:xfrm>
            <a:off x="4216522" y="4579246"/>
            <a:ext cx="5867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xmlns="" id="{FD42EDA3-8673-4964-99DD-D3ABAB0527D4}"/>
              </a:ext>
            </a:extLst>
          </p:cNvPr>
          <p:cNvCxnSpPr/>
          <p:nvPr/>
        </p:nvCxnSpPr>
        <p:spPr>
          <a:xfrm>
            <a:off x="4249718" y="5770192"/>
            <a:ext cx="5867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7D343591-CD2D-434A-BD63-674C60144753}"/>
              </a:ext>
            </a:extLst>
          </p:cNvPr>
          <p:cNvSpPr txBox="1"/>
          <p:nvPr/>
        </p:nvSpPr>
        <p:spPr>
          <a:xfrm>
            <a:off x="4897185" y="4430928"/>
            <a:ext cx="1134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선생님 이름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t_name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B988ABD1-6025-4E5B-95C8-1801493CF418}"/>
              </a:ext>
            </a:extLst>
          </p:cNvPr>
          <p:cNvSpPr txBox="1"/>
          <p:nvPr/>
        </p:nvSpPr>
        <p:spPr>
          <a:xfrm>
            <a:off x="4918614" y="5557054"/>
            <a:ext cx="1134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고객 이름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c_name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C5F5BB93-F9D5-499A-889C-26CE0C107A72}"/>
              </a:ext>
            </a:extLst>
          </p:cNvPr>
          <p:cNvSpPr/>
          <p:nvPr/>
        </p:nvSpPr>
        <p:spPr>
          <a:xfrm>
            <a:off x="644064" y="3089210"/>
            <a:ext cx="9793630" cy="29909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885FA228-9409-47B8-86BA-75261D6AA0F4}"/>
              </a:ext>
            </a:extLst>
          </p:cNvPr>
          <p:cNvSpPr/>
          <p:nvPr/>
        </p:nvSpPr>
        <p:spPr>
          <a:xfrm>
            <a:off x="460710" y="3036308"/>
            <a:ext cx="264573" cy="250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2884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8" grpId="0" animBg="1"/>
      <p:bldP spid="50" grpId="0" animBg="1"/>
      <p:bldP spid="54" grpId="0" animBg="1"/>
      <p:bldP spid="9" grpId="0" animBg="1"/>
      <p:bldP spid="61" grpId="0" animBg="1"/>
      <p:bldP spid="69" grpId="0" animBg="1"/>
      <p:bldP spid="16" grpId="0"/>
      <p:bldP spid="73" grpId="0"/>
      <p:bldP spid="78" grpId="0"/>
      <p:bldP spid="79" grpId="0"/>
      <p:bldP spid="82" grpId="0" animBg="1"/>
      <p:bldP spid="8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강의관리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강의 등록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62807" y="138951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9604" y="1328025"/>
            <a:ext cx="221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콤보박스를</a:t>
            </a:r>
            <a:r>
              <a:rPr lang="ko-KR" altLang="en-US" sz="1200" dirty="0"/>
              <a:t> 통해 현재 등록되어있는 선생님을 불러옵니다</a:t>
            </a:r>
            <a:r>
              <a:rPr lang="en-US" altLang="ko-KR" sz="1200" dirty="0"/>
              <a:t>.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88D7449B-A88B-4018-ADB5-DEE81B65D7DF}"/>
              </a:ext>
            </a:extLst>
          </p:cNvPr>
          <p:cNvSpPr/>
          <p:nvPr/>
        </p:nvSpPr>
        <p:spPr>
          <a:xfrm>
            <a:off x="7544023" y="224248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E3D5A15-2D15-4831-A05F-9BE053788D26}"/>
              </a:ext>
            </a:extLst>
          </p:cNvPr>
          <p:cNvSpPr txBox="1"/>
          <p:nvPr/>
        </p:nvSpPr>
        <p:spPr>
          <a:xfrm>
            <a:off x="7955983" y="2208341"/>
            <a:ext cx="2330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콤보박스로</a:t>
            </a:r>
            <a:r>
              <a:rPr lang="ko-KR" altLang="en-US" sz="1200" dirty="0"/>
              <a:t> 선생님 선택하고 버튼을 누르면 콤보 박스가 사라지고 같은 화면에 선생님 상세 정보가 나옵니다</a:t>
            </a:r>
            <a:r>
              <a:rPr lang="en-US" altLang="ko-KR" sz="1200" dirty="0"/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98F17D63-AF14-47DE-8F07-E88F32F65D47}"/>
              </a:ext>
            </a:extLst>
          </p:cNvPr>
          <p:cNvSpPr/>
          <p:nvPr/>
        </p:nvSpPr>
        <p:spPr>
          <a:xfrm>
            <a:off x="7546331" y="313483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E7DD2B3-265E-4202-839F-CEDA21F3D120}"/>
              </a:ext>
            </a:extLst>
          </p:cNvPr>
          <p:cNvSpPr txBox="1"/>
          <p:nvPr/>
        </p:nvSpPr>
        <p:spPr>
          <a:xfrm>
            <a:off x="7972949" y="3134836"/>
            <a:ext cx="2538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선생님 상세 정보를 볼 수 있습니다</a:t>
            </a:r>
            <a:r>
              <a:rPr lang="en-US" altLang="ko-KR" sz="1200" dirty="0"/>
              <a:t>. (</a:t>
            </a:r>
            <a:r>
              <a:rPr lang="ko-KR" altLang="en-US" sz="1200" dirty="0"/>
              <a:t>이름만으로 구분하기 힘드므로 구분하기 쉽게 하기 위함</a:t>
            </a:r>
            <a:r>
              <a:rPr lang="en-US" altLang="ko-KR" sz="1200" dirty="0"/>
              <a:t>)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01778" y="1301850"/>
            <a:ext cx="4294964" cy="4896898"/>
            <a:chOff x="286568" y="1421010"/>
            <a:chExt cx="4294964" cy="4835413"/>
          </a:xfrm>
        </p:grpSpPr>
        <p:pic>
          <p:nvPicPr>
            <p:cNvPr id="6146" name="Picture 2" descr="C:\Users\mrhi6\Desktop\프로젝트(공민우)\강의관리(강의등록)\강의등록기본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68" y="1421010"/>
              <a:ext cx="4294964" cy="3540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Users\mrhi6\Desktop\프로젝트(공민우)\강의관리(강의등록)\강의 등록하기 아랬부분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957"/>
            <a:stretch/>
          </p:blipFill>
          <p:spPr bwMode="auto">
            <a:xfrm>
              <a:off x="401754" y="4811980"/>
              <a:ext cx="4179778" cy="144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437127" y="2387698"/>
            <a:ext cx="1969726" cy="31895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321801" y="2310429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6148" name="Picture 4" descr="C:\Users\mrhi6\Desktop\프로젝트(공민우)\강의관리(강의등록)\선생님 선택 콤보박스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29" b="22936"/>
          <a:stretch/>
        </p:blipFill>
        <p:spPr bwMode="auto">
          <a:xfrm>
            <a:off x="3241706" y="1409406"/>
            <a:ext cx="3442716" cy="16173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54" idx="0"/>
          </p:cNvCxnSpPr>
          <p:nvPr/>
        </p:nvCxnSpPr>
        <p:spPr>
          <a:xfrm rot="5400000" flipH="1" flipV="1">
            <a:off x="1916418" y="1181478"/>
            <a:ext cx="711793" cy="1700648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2432549" y="2392092"/>
            <a:ext cx="526147" cy="27357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2357470" y="2242486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6149" name="Picture 5" descr="C:\Users\mrhi6\Desktop\프로젝트(공민우)\강의관리(강의등록)\선생님 선택 눌렀을경우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97"/>
          <a:stretch/>
        </p:blipFill>
        <p:spPr bwMode="auto">
          <a:xfrm>
            <a:off x="4322306" y="3486558"/>
            <a:ext cx="3290730" cy="3106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꺾인 연결선 6"/>
          <p:cNvCxnSpPr>
            <a:stCxn id="56" idx="2"/>
            <a:endCxn id="6149" idx="1"/>
          </p:cNvCxnSpPr>
          <p:nvPr/>
        </p:nvCxnSpPr>
        <p:spPr>
          <a:xfrm rot="16200000" flipH="1">
            <a:off x="2322008" y="3039284"/>
            <a:ext cx="2373913" cy="1626683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4460820" y="4596714"/>
            <a:ext cx="2946104" cy="73677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380991" y="5578175"/>
            <a:ext cx="1472523" cy="27357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247139" y="5494408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98F17D63-AF14-47DE-8F07-E88F32F65D47}"/>
              </a:ext>
            </a:extLst>
          </p:cNvPr>
          <p:cNvSpPr/>
          <p:nvPr/>
        </p:nvSpPr>
        <p:spPr>
          <a:xfrm>
            <a:off x="7555849" y="474515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1E7DD2B3-265E-4202-839F-CEDA21F3D120}"/>
              </a:ext>
            </a:extLst>
          </p:cNvPr>
          <p:cNvSpPr txBox="1"/>
          <p:nvPr/>
        </p:nvSpPr>
        <p:spPr>
          <a:xfrm>
            <a:off x="7999515" y="4732078"/>
            <a:ext cx="253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파일선택을 눌러 강의의 이미지를 올릴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98F17D63-AF14-47DE-8F07-E88F32F65D47}"/>
              </a:ext>
            </a:extLst>
          </p:cNvPr>
          <p:cNvSpPr/>
          <p:nvPr/>
        </p:nvSpPr>
        <p:spPr>
          <a:xfrm>
            <a:off x="7564087" y="557486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3796159" y="5773731"/>
            <a:ext cx="526147" cy="35522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3671743" y="5684994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1E7DD2B3-265E-4202-839F-CEDA21F3D120}"/>
              </a:ext>
            </a:extLst>
          </p:cNvPr>
          <p:cNvSpPr txBox="1"/>
          <p:nvPr/>
        </p:nvSpPr>
        <p:spPr>
          <a:xfrm>
            <a:off x="7955983" y="5575779"/>
            <a:ext cx="253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등록하기 버튼을 눌러 강의를 등록할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917667" y="4304542"/>
            <a:ext cx="646420" cy="24692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6812732" y="4182591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98F17D63-AF14-47DE-8F07-E88F32F65D47}"/>
              </a:ext>
            </a:extLst>
          </p:cNvPr>
          <p:cNvSpPr/>
          <p:nvPr/>
        </p:nvSpPr>
        <p:spPr>
          <a:xfrm>
            <a:off x="7560896" y="399097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1E7DD2B3-265E-4202-839F-CEDA21F3D120}"/>
              </a:ext>
            </a:extLst>
          </p:cNvPr>
          <p:cNvSpPr txBox="1"/>
          <p:nvPr/>
        </p:nvSpPr>
        <p:spPr>
          <a:xfrm>
            <a:off x="7938085" y="3969806"/>
            <a:ext cx="253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다른 선생님 선택 버튼을 누르면 다시 </a:t>
            </a:r>
            <a:r>
              <a:rPr lang="ko-KR" altLang="en-US" sz="1200" dirty="0" err="1"/>
              <a:t>콤보박스가</a:t>
            </a:r>
            <a:r>
              <a:rPr lang="ko-KR" altLang="en-US" sz="1200" dirty="0"/>
              <a:t> 나옵니다</a:t>
            </a:r>
            <a:r>
              <a:rPr lang="en-US" altLang="ko-KR" sz="1200" dirty="0"/>
              <a:t>.</a:t>
            </a:r>
          </a:p>
        </p:txBody>
      </p:sp>
      <p:pic>
        <p:nvPicPr>
          <p:cNvPr id="6151" name="Picture 7" descr="C:\Users\mrhi6\Desktop\프로젝트(공민우)\강의관리(강의등록)\강의 등록 했을 경우 alert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" r="2272" b="15368"/>
          <a:stretch/>
        </p:blipFill>
        <p:spPr bwMode="auto">
          <a:xfrm>
            <a:off x="5239949" y="-81785"/>
            <a:ext cx="4374293" cy="13462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꺾인 연결선 12"/>
          <p:cNvCxnSpPr>
            <a:stCxn id="69" idx="0"/>
            <a:endCxn id="6151" idx="1"/>
          </p:cNvCxnSpPr>
          <p:nvPr/>
        </p:nvCxnSpPr>
        <p:spPr>
          <a:xfrm rot="5400000" flipH="1" flipV="1">
            <a:off x="2058387" y="2592169"/>
            <a:ext cx="5182408" cy="1180716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14">
            <a:extLst>
              <a:ext uri="{FF2B5EF4-FFF2-40B4-BE49-F238E27FC236}">
                <a16:creationId xmlns:a16="http://schemas.microsoft.com/office/drawing/2014/main" xmlns="" id="{B5F74A21-24E7-44D9-AD6F-F3E56E9EFE97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0AF2E02D-635C-475F-8E6B-CBBB23202FE2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4312258" y="4496005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102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48" grpId="0" animBg="1"/>
      <p:bldP spid="49" grpId="0"/>
      <p:bldP spid="50" grpId="0" animBg="1"/>
      <p:bldP spid="51" grpId="0"/>
      <p:bldP spid="54" grpId="0" animBg="1"/>
      <p:bldP spid="37" grpId="0" animBg="1"/>
      <p:bldP spid="56" grpId="0" animBg="1"/>
      <p:bldP spid="55" grpId="0" animBg="1"/>
      <p:bldP spid="62" grpId="0" animBg="1"/>
      <p:bldP spid="64" grpId="0" animBg="1"/>
      <p:bldP spid="63" grpId="0" animBg="1"/>
      <p:bldP spid="65" grpId="0" animBg="1"/>
      <p:bldP spid="66" grpId="0"/>
      <p:bldP spid="67" grpId="0" animBg="1"/>
      <p:bldP spid="69" grpId="0" animBg="1"/>
      <p:bldP spid="68" grpId="0" animBg="1"/>
      <p:bldP spid="70" grpId="0"/>
      <p:bldP spid="72" grpId="0" animBg="1"/>
      <p:bldP spid="71" grpId="0" animBg="1"/>
      <p:bldP spid="73" grpId="0" animBg="1"/>
      <p:bldP spid="74" grpId="0"/>
      <p:bldP spid="5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강의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강의 등록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D51808C-7246-451F-A281-27CECB97CAC9}"/>
              </a:ext>
            </a:extLst>
          </p:cNvPr>
          <p:cNvSpPr txBox="1"/>
          <p:nvPr/>
        </p:nvSpPr>
        <p:spPr>
          <a:xfrm>
            <a:off x="706591" y="1273891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AD84523-E57D-4DBB-B8DB-86C86F6A6E23}"/>
              </a:ext>
            </a:extLst>
          </p:cNvPr>
          <p:cNvSpPr/>
          <p:nvPr/>
        </p:nvSpPr>
        <p:spPr>
          <a:xfrm>
            <a:off x="7641351" y="1283575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2A74F2F-929E-4ADC-A060-3C79121C0305}"/>
              </a:ext>
            </a:extLst>
          </p:cNvPr>
          <p:cNvSpPr txBox="1"/>
          <p:nvPr/>
        </p:nvSpPr>
        <p:spPr>
          <a:xfrm>
            <a:off x="7931430" y="1273891"/>
            <a:ext cx="2691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Form</a:t>
            </a:r>
            <a:r>
              <a:rPr lang="ko-KR" altLang="en-US" sz="1200" dirty="0"/>
              <a:t>을 사용하여 강의 정보를 입력 받습니다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F8B1ADC-3BEC-4445-8B7A-557551A9D010}"/>
              </a:ext>
            </a:extLst>
          </p:cNvPr>
          <p:cNvSpPr/>
          <p:nvPr/>
        </p:nvSpPr>
        <p:spPr>
          <a:xfrm>
            <a:off x="7641351" y="2361475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16A6048-82C3-42E6-ADE1-89C9D79B8B67}"/>
              </a:ext>
            </a:extLst>
          </p:cNvPr>
          <p:cNvSpPr txBox="1"/>
          <p:nvPr/>
        </p:nvSpPr>
        <p:spPr>
          <a:xfrm>
            <a:off x="7922232" y="2373769"/>
            <a:ext cx="2691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 </a:t>
            </a:r>
            <a:r>
              <a:rPr lang="ko-KR" altLang="en-US" sz="1200" dirty="0"/>
              <a:t>선생님 선택 버튼을 눌렀을 경우 </a:t>
            </a:r>
            <a:r>
              <a:rPr lang="en-US" altLang="ko-KR" sz="1200" dirty="0"/>
              <a:t>]</a:t>
            </a:r>
          </a:p>
          <a:p>
            <a:endParaRPr lang="en-US" altLang="ko-KR" sz="1200" dirty="0"/>
          </a:p>
          <a:p>
            <a:r>
              <a:rPr lang="ko-KR" altLang="en-US" sz="1200" dirty="0"/>
              <a:t>추가적으로 </a:t>
            </a:r>
            <a:r>
              <a:rPr lang="en-US" altLang="ko-KR" sz="1200" dirty="0"/>
              <a:t>html</a:t>
            </a:r>
            <a:r>
              <a:rPr lang="ko-KR" altLang="en-US" sz="1200" dirty="0"/>
              <a:t>에</a:t>
            </a:r>
            <a:endParaRPr lang="en-US" altLang="ko-KR" sz="1200" dirty="0"/>
          </a:p>
          <a:p>
            <a:r>
              <a:rPr lang="ko-KR" altLang="en-US" sz="1200" dirty="0"/>
              <a:t>해당 선생님의 객체 정보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teacher_info</a:t>
            </a:r>
            <a:r>
              <a:rPr lang="en-US" altLang="ko-KR" sz="1200" dirty="0"/>
              <a:t>)</a:t>
            </a:r>
            <a:r>
              <a:rPr lang="ko-KR" altLang="en-US" sz="1200" dirty="0"/>
              <a:t>를 보냅니다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E585EEA-5D7C-4E17-A2CF-54DEE4FAA25F}"/>
              </a:ext>
            </a:extLst>
          </p:cNvPr>
          <p:cNvSpPr/>
          <p:nvPr/>
        </p:nvSpPr>
        <p:spPr>
          <a:xfrm>
            <a:off x="7641351" y="4059120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4031ABB-F215-46E2-9C45-EE8371D46260}"/>
              </a:ext>
            </a:extLst>
          </p:cNvPr>
          <p:cNvSpPr txBox="1"/>
          <p:nvPr/>
        </p:nvSpPr>
        <p:spPr>
          <a:xfrm>
            <a:off x="7922232" y="4071414"/>
            <a:ext cx="2691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 </a:t>
            </a:r>
            <a:r>
              <a:rPr lang="ko-KR" altLang="en-US" sz="1200" dirty="0"/>
              <a:t>등록하기 버튼을 눌렀을 경우 </a:t>
            </a:r>
            <a:r>
              <a:rPr lang="en-US" altLang="ko-KR" sz="1200" dirty="0"/>
              <a:t>]</a:t>
            </a:r>
          </a:p>
          <a:p>
            <a:endParaRPr lang="en-US" altLang="ko-KR" sz="1200" dirty="0"/>
          </a:p>
          <a:p>
            <a:r>
              <a:rPr lang="ko-KR" altLang="en-US" sz="1200" dirty="0"/>
              <a:t>입력 받은 정보를 통해 강의테이블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lecture_tbl</a:t>
            </a:r>
            <a:r>
              <a:rPr lang="en-US" altLang="ko-KR" sz="1200" dirty="0"/>
              <a:t>)</a:t>
            </a:r>
            <a:r>
              <a:rPr lang="ko-KR" altLang="en-US" sz="1200" dirty="0"/>
              <a:t>의 새로운 객체를 생성합니다</a:t>
            </a:r>
            <a:r>
              <a:rPr lang="en-US" altLang="ko-KR" sz="1200" dirty="0"/>
              <a:t>.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86FAA0DD-9014-4427-8809-986751B6F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6" y="1676547"/>
            <a:ext cx="5434380" cy="442009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D70B80B-F6BC-47C3-844F-0F07DD856E0F}"/>
              </a:ext>
            </a:extLst>
          </p:cNvPr>
          <p:cNvSpPr/>
          <p:nvPr/>
        </p:nvSpPr>
        <p:spPr>
          <a:xfrm>
            <a:off x="706591" y="5288624"/>
            <a:ext cx="3073183" cy="55804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FAD5ECF3-3063-4AEC-8185-5B93054FD2A1}"/>
              </a:ext>
            </a:extLst>
          </p:cNvPr>
          <p:cNvSpPr/>
          <p:nvPr/>
        </p:nvSpPr>
        <p:spPr>
          <a:xfrm>
            <a:off x="598561" y="5128109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B7F74A2B-F083-41E6-AF8C-2F509448F6C0}"/>
              </a:ext>
            </a:extLst>
          </p:cNvPr>
          <p:cNvSpPr/>
          <p:nvPr/>
        </p:nvSpPr>
        <p:spPr>
          <a:xfrm>
            <a:off x="919944" y="2488675"/>
            <a:ext cx="3881406" cy="9613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F5EA7534-845D-4BE3-A3B4-0E40B8A2ADAD}"/>
              </a:ext>
            </a:extLst>
          </p:cNvPr>
          <p:cNvSpPr/>
          <p:nvPr/>
        </p:nvSpPr>
        <p:spPr>
          <a:xfrm>
            <a:off x="771555" y="2453689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EDB9C24C-71CD-4580-BF42-83B8D3EBA04B}"/>
              </a:ext>
            </a:extLst>
          </p:cNvPr>
          <p:cNvSpPr/>
          <p:nvPr/>
        </p:nvSpPr>
        <p:spPr>
          <a:xfrm>
            <a:off x="932270" y="3498571"/>
            <a:ext cx="4799401" cy="172483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80CA36E1-FCE3-462E-ABAB-14D473276CED}"/>
              </a:ext>
            </a:extLst>
          </p:cNvPr>
          <p:cNvSpPr/>
          <p:nvPr/>
        </p:nvSpPr>
        <p:spPr>
          <a:xfrm>
            <a:off x="784644" y="3484961"/>
            <a:ext cx="216063" cy="1905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9540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35" grpId="0" animBg="1"/>
      <p:bldP spid="36" grpId="0"/>
      <p:bldP spid="43" grpId="0" animBg="1"/>
      <p:bldP spid="44" grpId="0"/>
      <p:bldP spid="45" grpId="0" animBg="1"/>
      <p:bldP spid="46" grpId="0" animBg="1"/>
      <p:bldP spid="49" grpId="0" animBg="1"/>
      <p:bldP spid="48" grpId="0" animBg="1"/>
      <p:bldP spid="50" grpId="0" animBg="1"/>
      <p:bldP spid="5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강의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강의 등록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2F065BE9-CAA6-45CB-8A2F-13736C5BF852}"/>
              </a:ext>
            </a:extLst>
          </p:cNvPr>
          <p:cNvSpPr/>
          <p:nvPr/>
        </p:nvSpPr>
        <p:spPr>
          <a:xfrm>
            <a:off x="437719" y="5594404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C621BF1B-05BF-434A-A548-0BC59F42F0EB}"/>
              </a:ext>
            </a:extLst>
          </p:cNvPr>
          <p:cNvSpPr txBox="1"/>
          <p:nvPr/>
        </p:nvSpPr>
        <p:spPr>
          <a:xfrm>
            <a:off x="727799" y="5576944"/>
            <a:ext cx="6774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선생님 선택 버튼을 눌렀을 경우 해당 선생님 정보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teacher_info</a:t>
            </a:r>
            <a:r>
              <a:rPr lang="en-US" altLang="ko-KR" sz="1200" dirty="0"/>
              <a:t>) </a:t>
            </a:r>
            <a:r>
              <a:rPr lang="ko-KR" altLang="en-US" sz="1200" dirty="0"/>
              <a:t>가 존재하므로</a:t>
            </a:r>
            <a:r>
              <a:rPr lang="en-US" altLang="ko-KR" sz="1200" dirty="0"/>
              <a:t>, </a:t>
            </a:r>
            <a:r>
              <a:rPr lang="ko-KR" altLang="en-US" sz="1200" dirty="0"/>
              <a:t>이 정보를 통하여 선생님 선택을 했을 경우 원하는 정보는 보여주고 그렇지 않은 정보는 감추어 줍니다</a:t>
            </a:r>
            <a:r>
              <a:rPr lang="en-US" altLang="ko-KR" sz="1200" dirty="0"/>
              <a:t>. (display = none </a:t>
            </a:r>
            <a:r>
              <a:rPr lang="ko-KR" altLang="en-US" sz="1200" dirty="0"/>
              <a:t>을 통해</a:t>
            </a:r>
            <a:r>
              <a:rPr lang="en-US" altLang="ko-KR" sz="1200" dirty="0"/>
              <a:t>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BBCF84C2-FC35-4713-85DB-5110AD94A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64" y="1682050"/>
            <a:ext cx="8277528" cy="376176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228CA17-7273-4E18-94C2-32AA1DAAA008}"/>
              </a:ext>
            </a:extLst>
          </p:cNvPr>
          <p:cNvSpPr txBox="1"/>
          <p:nvPr/>
        </p:nvSpPr>
        <p:spPr>
          <a:xfrm>
            <a:off x="507276" y="1280150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DFA37983-75C5-45D6-8D52-14DBB2C9A854}"/>
              </a:ext>
            </a:extLst>
          </p:cNvPr>
          <p:cNvSpPr/>
          <p:nvPr/>
        </p:nvSpPr>
        <p:spPr>
          <a:xfrm>
            <a:off x="4376057" y="4856436"/>
            <a:ext cx="2460973" cy="34817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E4736F2-759D-4254-AAB0-9233EA9B9F1E}"/>
              </a:ext>
            </a:extLst>
          </p:cNvPr>
          <p:cNvSpPr/>
          <p:nvPr/>
        </p:nvSpPr>
        <p:spPr>
          <a:xfrm>
            <a:off x="396043" y="1682051"/>
            <a:ext cx="3593699" cy="28639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98A886A6-2D26-4692-99CD-673245614DA1}"/>
              </a:ext>
            </a:extLst>
          </p:cNvPr>
          <p:cNvSpPr/>
          <p:nvPr/>
        </p:nvSpPr>
        <p:spPr>
          <a:xfrm>
            <a:off x="3144416" y="2890129"/>
            <a:ext cx="1105303" cy="34817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C01929B4-26B6-4CD1-BD54-873EA62868C2}"/>
              </a:ext>
            </a:extLst>
          </p:cNvPr>
          <p:cNvSpPr/>
          <p:nvPr/>
        </p:nvSpPr>
        <p:spPr>
          <a:xfrm>
            <a:off x="2978557" y="2674339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BBAC3AF5-F259-41D0-9943-876839A56B1A}"/>
              </a:ext>
            </a:extLst>
          </p:cNvPr>
          <p:cNvSpPr/>
          <p:nvPr/>
        </p:nvSpPr>
        <p:spPr>
          <a:xfrm>
            <a:off x="4194741" y="4580113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6E6387E-3E6F-4660-B0AA-6095F0EF74F9}"/>
              </a:ext>
            </a:extLst>
          </p:cNvPr>
          <p:cNvSpPr/>
          <p:nvPr/>
        </p:nvSpPr>
        <p:spPr>
          <a:xfrm>
            <a:off x="183116" y="1475506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9634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/>
      <p:bldP spid="32" grpId="0" animBg="1"/>
      <p:bldP spid="34" grpId="0" animBg="1"/>
      <p:bldP spid="35" grpId="0" animBg="1"/>
      <p:bldP spid="36" grpId="0" animBg="1"/>
      <p:bldP spid="37" grpId="0" animBg="1"/>
      <p:bldP spid="3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52771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강의 관리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강의 등록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2F065BE9-CAA6-45CB-8A2F-13736C5BF852}"/>
              </a:ext>
            </a:extLst>
          </p:cNvPr>
          <p:cNvSpPr/>
          <p:nvPr/>
        </p:nvSpPr>
        <p:spPr>
          <a:xfrm>
            <a:off x="437719" y="5594404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C621BF1B-05BF-434A-A548-0BC59F42F0EB}"/>
              </a:ext>
            </a:extLst>
          </p:cNvPr>
          <p:cNvSpPr txBox="1"/>
          <p:nvPr/>
        </p:nvSpPr>
        <p:spPr>
          <a:xfrm>
            <a:off x="727799" y="5576944"/>
            <a:ext cx="7247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폼에는 선생님 일련번호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t_no</a:t>
            </a:r>
            <a:r>
              <a:rPr lang="en-US" altLang="ko-KR" sz="1200" dirty="0"/>
              <a:t>) </a:t>
            </a:r>
            <a:r>
              <a:rPr lang="ko-KR" altLang="en-US" sz="1200" dirty="0"/>
              <a:t>정보가 없으므로 </a:t>
            </a:r>
            <a:r>
              <a:rPr lang="en-US" altLang="ko-KR" sz="1200" dirty="0"/>
              <a:t>input</a:t>
            </a:r>
            <a:r>
              <a:rPr lang="ko-KR" altLang="en-US" sz="1200" dirty="0"/>
              <a:t>태그를 감추어 </a:t>
            </a:r>
            <a:r>
              <a:rPr lang="en-US" altLang="ko-KR" sz="1200" dirty="0" err="1"/>
              <a:t>t_no</a:t>
            </a:r>
            <a:r>
              <a:rPr lang="ko-KR" altLang="en-US" sz="1200" dirty="0"/>
              <a:t>를 같이 전해줍니다</a:t>
            </a:r>
            <a:r>
              <a:rPr lang="en-US" altLang="ko-KR" sz="1200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228CA17-7273-4E18-94C2-32AA1DAAA008}"/>
              </a:ext>
            </a:extLst>
          </p:cNvPr>
          <p:cNvSpPr txBox="1"/>
          <p:nvPr/>
        </p:nvSpPr>
        <p:spPr>
          <a:xfrm>
            <a:off x="507276" y="1280150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8D0EE8AD-D066-4531-9E8B-6B9C13A47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79" y="2079690"/>
            <a:ext cx="8572500" cy="2905125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23963731-7553-4013-AA8F-82E8CA4FCCD3}"/>
              </a:ext>
            </a:extLst>
          </p:cNvPr>
          <p:cNvSpPr/>
          <p:nvPr/>
        </p:nvSpPr>
        <p:spPr>
          <a:xfrm>
            <a:off x="550454" y="3745491"/>
            <a:ext cx="5184406" cy="53414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7078AE3-EC64-4DEA-921B-856E0EE9547A}"/>
              </a:ext>
            </a:extLst>
          </p:cNvPr>
          <p:cNvSpPr txBox="1"/>
          <p:nvPr/>
        </p:nvSpPr>
        <p:spPr>
          <a:xfrm>
            <a:off x="6291106" y="962686"/>
            <a:ext cx="285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강의등록에 사용된</a:t>
            </a:r>
            <a:r>
              <a:rPr lang="en-US" altLang="ko-KR" sz="1600" dirty="0">
                <a:solidFill>
                  <a:srgbClr val="FF0000"/>
                </a:solidFill>
              </a:rPr>
              <a:t> form)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224480E-2B5A-4974-91EC-4F9D5068E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500" y="1361609"/>
            <a:ext cx="7579332" cy="432645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046EFD6-3102-4281-8A31-F790FE04909D}"/>
              </a:ext>
            </a:extLst>
          </p:cNvPr>
          <p:cNvSpPr/>
          <p:nvPr/>
        </p:nvSpPr>
        <p:spPr>
          <a:xfrm>
            <a:off x="594597" y="2237746"/>
            <a:ext cx="1620702" cy="4542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F8D8AAA7-0C3E-4C1D-988D-87E7351ABD76}"/>
              </a:ext>
            </a:extLst>
          </p:cNvPr>
          <p:cNvSpPr/>
          <p:nvPr/>
        </p:nvSpPr>
        <p:spPr>
          <a:xfrm>
            <a:off x="380018" y="2327431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xmlns="" id="{9DF868AC-781F-4859-A59B-7AC69EC06D76}"/>
              </a:ext>
            </a:extLst>
          </p:cNvPr>
          <p:cNvCxnSpPr>
            <a:stCxn id="46" idx="0"/>
          </p:cNvCxnSpPr>
          <p:nvPr/>
        </p:nvCxnSpPr>
        <p:spPr>
          <a:xfrm rot="5400000" flipH="1" flipV="1">
            <a:off x="2179739" y="861373"/>
            <a:ext cx="601582" cy="215116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19B18F76-4F71-4560-828F-23A7146C7DD1}"/>
              </a:ext>
            </a:extLst>
          </p:cNvPr>
          <p:cNvSpPr/>
          <p:nvPr/>
        </p:nvSpPr>
        <p:spPr>
          <a:xfrm>
            <a:off x="307181" y="3532252"/>
            <a:ext cx="28816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1D1D09A-4723-49E4-A48C-2A333C729CFA}"/>
              </a:ext>
            </a:extLst>
          </p:cNvPr>
          <p:cNvSpPr/>
          <p:nvPr/>
        </p:nvSpPr>
        <p:spPr>
          <a:xfrm>
            <a:off x="4032449" y="1875553"/>
            <a:ext cx="6737066" cy="36219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32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/>
      <p:bldP spid="41" grpId="0" animBg="1"/>
      <p:bldP spid="44" grpId="0"/>
      <p:bldP spid="46" grpId="0" animBg="1"/>
      <p:bldP spid="48" grpId="0" animBg="1"/>
      <p:bldP spid="38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요구 사항 </a:t>
            </a:r>
            <a:r>
              <a:rPr lang="en-US" altLang="ko-KR" b="1" i="1" dirty="0" smtClean="0">
                <a:solidFill>
                  <a:prstClr val="white"/>
                </a:solidFill>
              </a:rPr>
              <a:t>#</a:t>
            </a:r>
            <a:r>
              <a:rPr lang="ko-KR" altLang="en-US" b="1" i="1" dirty="0" smtClean="0">
                <a:solidFill>
                  <a:prstClr val="white"/>
                </a:solidFill>
              </a:rPr>
              <a:t>관리</a:t>
            </a:r>
            <a:r>
              <a:rPr lang="ko-KR" altLang="en-US" b="1" i="1" dirty="0">
                <a:solidFill>
                  <a:prstClr val="white"/>
                </a:solidFill>
              </a:rPr>
              <a:t>자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0734691" y="241900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4" y="1647481"/>
            <a:ext cx="9128586" cy="4438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21" y="1647481"/>
            <a:ext cx="6214317" cy="3086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647481"/>
            <a:ext cx="8804735" cy="443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948880"/>
            <a:ext cx="9250363" cy="4137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3" y="1647481"/>
            <a:ext cx="9418805" cy="4438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3" y="1514475"/>
            <a:ext cx="9418805" cy="4571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7" y="1504949"/>
            <a:ext cx="9411231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5" y="1621665"/>
            <a:ext cx="9640887" cy="446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4" y="1514475"/>
            <a:ext cx="9546528" cy="4571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62" y="1514475"/>
            <a:ext cx="9359188" cy="4571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62" y="1621665"/>
            <a:ext cx="9252366" cy="4464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5" y="1619250"/>
            <a:ext cx="9451545" cy="4467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51" y="1647481"/>
            <a:ext cx="9667153" cy="4343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1514475"/>
            <a:ext cx="9546527" cy="4571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155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통계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월별 매출 통계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463202" y="545148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830852" y="5423680"/>
            <a:ext cx="2449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탭을 통해 해당 년도와 전년도를 </a:t>
            </a:r>
            <a:r>
              <a:rPr lang="ko-KR" altLang="en-US" sz="1200" dirty="0" err="1"/>
              <a:t>필터링할</a:t>
            </a:r>
            <a:r>
              <a:rPr lang="ko-KR" altLang="en-US" sz="1200" dirty="0"/>
              <a:t> 수 있다</a:t>
            </a:r>
            <a:r>
              <a:rPr lang="en-US" altLang="ko-KR" sz="1200" dirty="0"/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E3D5A15-2D15-4831-A05F-9BE053788D26}"/>
              </a:ext>
            </a:extLst>
          </p:cNvPr>
          <p:cNvSpPr txBox="1"/>
          <p:nvPr/>
        </p:nvSpPr>
        <p:spPr>
          <a:xfrm>
            <a:off x="4755194" y="5428270"/>
            <a:ext cx="2330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월별 매출을 막대그래프를 통해 볼 수 있다</a:t>
            </a:r>
            <a:r>
              <a:rPr lang="en-US" altLang="ko-KR" sz="1200" dirty="0"/>
              <a:t>.</a:t>
            </a:r>
          </a:p>
        </p:txBody>
      </p:sp>
      <p:pic>
        <p:nvPicPr>
          <p:cNvPr id="7170" name="Picture 2" descr="C:\Users\mrhi6\Desktop\프로젝트(공민우)\차트(통계)\매출통계(해당년도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69" y="1675904"/>
            <a:ext cx="9290928" cy="3651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519457" y="2692015"/>
            <a:ext cx="1101953" cy="30542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모서리가 둥근 직사각형 14">
            <a:extLst>
              <a:ext uri="{FF2B5EF4-FFF2-40B4-BE49-F238E27FC236}">
                <a16:creationId xmlns:a16="http://schemas.microsoft.com/office/drawing/2014/main" xmlns="" id="{0D9B3FA3-F768-4AB1-8478-263E1548B3F9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07F0FDE-6AC9-4DDD-968F-87605FD3FCA1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5D647FB7-013D-4E42-9D85-DF756B451148}"/>
              </a:ext>
            </a:extLst>
          </p:cNvPr>
          <p:cNvSpPr/>
          <p:nvPr/>
        </p:nvSpPr>
        <p:spPr>
          <a:xfrm>
            <a:off x="683481" y="3030265"/>
            <a:ext cx="8733896" cy="21832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52232184-1CE7-48DA-8EDD-16C80B370CBF}"/>
              </a:ext>
            </a:extLst>
          </p:cNvPr>
          <p:cNvSpPr/>
          <p:nvPr/>
        </p:nvSpPr>
        <p:spPr>
          <a:xfrm>
            <a:off x="316011" y="254881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88D7449B-A88B-4018-ADB5-DEE81B65D7DF}"/>
              </a:ext>
            </a:extLst>
          </p:cNvPr>
          <p:cNvSpPr/>
          <p:nvPr/>
        </p:nvSpPr>
        <p:spPr>
          <a:xfrm>
            <a:off x="481366" y="312104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CCCD5B4B-6014-4213-9FBD-EB2E1A02926A}"/>
              </a:ext>
            </a:extLst>
          </p:cNvPr>
          <p:cNvSpPr/>
          <p:nvPr/>
        </p:nvSpPr>
        <p:spPr>
          <a:xfrm>
            <a:off x="4387544" y="542367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4652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49" grpId="0"/>
      <p:bldP spid="54" grpId="0" animBg="1"/>
      <p:bldP spid="52" grpId="0" animBg="1"/>
      <p:bldP spid="53" grpId="0" animBg="1"/>
      <p:bldP spid="48" grpId="0" animBg="1"/>
      <p:bldP spid="5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통계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월별 매출 통계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228CA17-7273-4E18-94C2-32AA1DAAA008}"/>
              </a:ext>
            </a:extLst>
          </p:cNvPr>
          <p:cNvSpPr txBox="1"/>
          <p:nvPr/>
        </p:nvSpPr>
        <p:spPr>
          <a:xfrm>
            <a:off x="507276" y="1280150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688CE3F-9A5D-4831-8AE4-2839AEB89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70" y="1585170"/>
            <a:ext cx="5359890" cy="453628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AA005FEF-C4C9-40B1-AE29-ECC33F650398}"/>
              </a:ext>
            </a:extLst>
          </p:cNvPr>
          <p:cNvSpPr/>
          <p:nvPr/>
        </p:nvSpPr>
        <p:spPr>
          <a:xfrm>
            <a:off x="682366" y="4328333"/>
            <a:ext cx="3567353" cy="49533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FF0CF2CB-EB21-4525-936A-57DE1B56E78C}"/>
              </a:ext>
            </a:extLst>
          </p:cNvPr>
          <p:cNvSpPr/>
          <p:nvPr/>
        </p:nvSpPr>
        <p:spPr>
          <a:xfrm>
            <a:off x="560954" y="2952768"/>
            <a:ext cx="3666823" cy="131519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xmlns="" id="{A09AF7AB-725D-4A69-9E85-97B34E2D742E}"/>
              </a:ext>
            </a:extLst>
          </p:cNvPr>
          <p:cNvSpPr/>
          <p:nvPr/>
        </p:nvSpPr>
        <p:spPr>
          <a:xfrm>
            <a:off x="6605902" y="1033598"/>
            <a:ext cx="2548634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매출을 가져오기 위한 </a:t>
            </a:r>
            <a:r>
              <a:rPr lang="en-US" altLang="ko-KR" sz="1200" dirty="0"/>
              <a:t>idea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03C2FAD-FB1D-4BEF-81CC-8C53AC93A37E}"/>
              </a:ext>
            </a:extLst>
          </p:cNvPr>
          <p:cNvSpPr txBox="1"/>
          <p:nvPr/>
        </p:nvSpPr>
        <p:spPr>
          <a:xfrm>
            <a:off x="6072613" y="1638143"/>
            <a:ext cx="399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수강 테이블에는 모든 학생이 결제 정보가 담긴다</a:t>
            </a:r>
            <a:r>
              <a:rPr lang="en-US" altLang="ko-KR" sz="1200" dirty="0"/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AB940BBD-97D3-4C67-BA3B-28004BC03AB9}"/>
              </a:ext>
            </a:extLst>
          </p:cNvPr>
          <p:cNvCxnSpPr/>
          <p:nvPr/>
        </p:nvCxnSpPr>
        <p:spPr>
          <a:xfrm>
            <a:off x="7961402" y="1915142"/>
            <a:ext cx="0" cy="2265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3A26FDF5-8836-467E-B1B7-893154A475D7}"/>
              </a:ext>
            </a:extLst>
          </p:cNvPr>
          <p:cNvSpPr txBox="1"/>
          <p:nvPr/>
        </p:nvSpPr>
        <p:spPr>
          <a:xfrm>
            <a:off x="6077894" y="2304003"/>
            <a:ext cx="399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그 객체들의 </a:t>
            </a:r>
            <a:r>
              <a:rPr lang="ko-KR" altLang="en-US" sz="1200" dirty="0" err="1"/>
              <a:t>강의료</a:t>
            </a:r>
            <a:r>
              <a:rPr lang="en-US" altLang="ko-KR" sz="1200" dirty="0"/>
              <a:t>(</a:t>
            </a:r>
            <a:r>
              <a:rPr lang="ko-KR" altLang="en-US" sz="1200" dirty="0"/>
              <a:t>강의 테이블에서</a:t>
            </a:r>
            <a:r>
              <a:rPr lang="en-US" altLang="ko-KR" sz="1200" dirty="0"/>
              <a:t>)</a:t>
            </a:r>
            <a:r>
              <a:rPr lang="ko-KR" altLang="en-US" sz="1200" dirty="0"/>
              <a:t>를 가져온다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강의 일련번호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l_no</a:t>
            </a:r>
            <a:r>
              <a:rPr lang="en-US" altLang="ko-KR" sz="1200" dirty="0"/>
              <a:t>)</a:t>
            </a:r>
            <a:r>
              <a:rPr lang="ko-KR" altLang="en-US" sz="1200" dirty="0"/>
              <a:t>를 통해</a:t>
            </a:r>
            <a:r>
              <a:rPr lang="en-US" altLang="ko-KR" sz="1200" dirty="0"/>
              <a:t>)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xmlns="" id="{0BA3059B-E9E1-443A-A581-6616FEA726D0}"/>
              </a:ext>
            </a:extLst>
          </p:cNvPr>
          <p:cNvSpPr/>
          <p:nvPr/>
        </p:nvSpPr>
        <p:spPr>
          <a:xfrm>
            <a:off x="6605902" y="3001517"/>
            <a:ext cx="2548634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월별 매출을 가져오기 위한 </a:t>
            </a:r>
            <a:r>
              <a:rPr lang="en-US" altLang="ko-KR" sz="1200" dirty="0"/>
              <a:t>idea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FB1B9E95-FC7A-48D7-9165-15D5B20EDDCD}"/>
              </a:ext>
            </a:extLst>
          </p:cNvPr>
          <p:cNvSpPr txBox="1"/>
          <p:nvPr/>
        </p:nvSpPr>
        <p:spPr>
          <a:xfrm>
            <a:off x="6062147" y="3560531"/>
            <a:ext cx="4378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월과 월별 매출을 담을 리스트의 인덱스가 같음을 이용</a:t>
            </a:r>
            <a:r>
              <a:rPr lang="en-US" altLang="ko-KR" sz="1200" dirty="0"/>
              <a:t>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156C2A49-697A-4E20-908D-D27D959A3841}"/>
              </a:ext>
            </a:extLst>
          </p:cNvPr>
          <p:cNvSpPr txBox="1"/>
          <p:nvPr/>
        </p:nvSpPr>
        <p:spPr>
          <a:xfrm>
            <a:off x="6106747" y="4071414"/>
            <a:ext cx="4179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Ex)  Cost</a:t>
            </a:r>
            <a:r>
              <a:rPr lang="ko-KR" altLang="en-US" sz="1200" dirty="0"/>
              <a:t>의 첫 번째 인덱스 </a:t>
            </a:r>
            <a:r>
              <a:rPr lang="en-US" altLang="ko-KR" sz="1200" dirty="0"/>
              <a:t>: 1</a:t>
            </a:r>
            <a:r>
              <a:rPr lang="ko-KR" altLang="en-US" sz="1200" dirty="0"/>
              <a:t>월에 대한 매출 총합</a:t>
            </a:r>
            <a:endParaRPr lang="en-US" altLang="ko-KR" sz="1200" dirty="0"/>
          </a:p>
          <a:p>
            <a:r>
              <a:rPr lang="en-US" altLang="ko-KR" sz="1200" dirty="0"/>
              <a:t>      Cost</a:t>
            </a:r>
            <a:r>
              <a:rPr lang="ko-KR" altLang="en-US" sz="1200" dirty="0"/>
              <a:t>의 두 번째 인덱스 </a:t>
            </a:r>
            <a:r>
              <a:rPr lang="en-US" altLang="ko-KR" sz="1200" dirty="0"/>
              <a:t>: 2</a:t>
            </a:r>
            <a:r>
              <a:rPr lang="ko-KR" altLang="en-US" sz="1200" dirty="0"/>
              <a:t>월에 대한 매출 총합</a:t>
            </a:r>
            <a:r>
              <a:rPr lang="en-US" altLang="ko-KR" sz="1200" dirty="0"/>
              <a:t> 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강의 신청일이 </a:t>
            </a:r>
            <a:r>
              <a:rPr lang="en-US" altLang="ko-KR" sz="1200" dirty="0"/>
              <a:t>1</a:t>
            </a:r>
            <a:r>
              <a:rPr lang="ko-KR" altLang="en-US" sz="1200" dirty="0"/>
              <a:t>월이면 </a:t>
            </a:r>
            <a:r>
              <a:rPr lang="en-US" altLang="ko-KR" sz="1200" dirty="0"/>
              <a:t>cost[1] = cost[1] + &lt;</a:t>
            </a:r>
            <a:r>
              <a:rPr lang="ko-KR" altLang="en-US" sz="1200" dirty="0" err="1"/>
              <a:t>강의료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가 되므로 해당 월에 추가된다</a:t>
            </a:r>
            <a:r>
              <a:rPr lang="en-US" altLang="ko-KR" sz="1200" dirty="0"/>
              <a:t>.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xmlns="" id="{A39CBAAA-C3E5-431A-8474-1DFB252005BB}"/>
              </a:ext>
            </a:extLst>
          </p:cNvPr>
          <p:cNvCxnSpPr>
            <a:cxnSpLocks/>
          </p:cNvCxnSpPr>
          <p:nvPr/>
        </p:nvCxnSpPr>
        <p:spPr>
          <a:xfrm flipV="1">
            <a:off x="4322487" y="3191815"/>
            <a:ext cx="2264341" cy="134243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848FE68A-BE44-4840-9F15-9395EB9A815B}"/>
              </a:ext>
            </a:extLst>
          </p:cNvPr>
          <p:cNvSpPr/>
          <p:nvPr/>
        </p:nvSpPr>
        <p:spPr>
          <a:xfrm>
            <a:off x="497802" y="2500858"/>
            <a:ext cx="5074151" cy="41561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xmlns="" id="{188B41A0-0B1B-40B5-BDDB-F437B18957EB}"/>
              </a:ext>
            </a:extLst>
          </p:cNvPr>
          <p:cNvCxnSpPr>
            <a:cxnSpLocks/>
          </p:cNvCxnSpPr>
          <p:nvPr/>
        </p:nvCxnSpPr>
        <p:spPr>
          <a:xfrm flipV="1">
            <a:off x="4248278" y="1298890"/>
            <a:ext cx="2259073" cy="198436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05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2" grpId="0" animBg="1"/>
      <p:bldP spid="45" grpId="0" animBg="1"/>
      <p:bldP spid="46" grpId="0"/>
      <p:bldP spid="48" grpId="0"/>
      <p:bldP spid="49" grpId="0" animBg="1"/>
      <p:bldP spid="50" grpId="0"/>
      <p:bldP spid="52" grpId="0"/>
      <p:bldP spid="5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36406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통계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선생님별 학생수 통계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7172" name="Picture 4" descr="C:\Users\mrhi6\Desktop\프로젝트(공민우)\차트(통계)\선생님별 학생수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98" y="1678857"/>
            <a:ext cx="9349620" cy="35133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403742" y="2621126"/>
            <a:ext cx="1252015" cy="36933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모서리가 둥근 직사각형 14">
            <a:extLst>
              <a:ext uri="{FF2B5EF4-FFF2-40B4-BE49-F238E27FC236}">
                <a16:creationId xmlns:a16="http://schemas.microsoft.com/office/drawing/2014/main" xmlns="" id="{AEB45C64-DF95-4B5C-B1E6-95690E359871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7EF2AC7E-A1D4-4A34-88CE-15353D67C46C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5B120FE-7396-4FC4-9744-03E8B8CCC1B7}"/>
              </a:ext>
            </a:extLst>
          </p:cNvPr>
          <p:cNvSpPr txBox="1"/>
          <p:nvPr/>
        </p:nvSpPr>
        <p:spPr>
          <a:xfrm>
            <a:off x="307181" y="3082215"/>
            <a:ext cx="370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탭을 통해 그래프 유형 선택 가능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171" name="Picture 3" descr="C:\Users\mrhi6\Desktop\프로젝트(공민우)\차트(통계)\선생님별 학생수(Line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54" y="2258180"/>
            <a:ext cx="9302079" cy="35133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mrhi6\Desktop\프로젝트(공민우)\차트(통계)\선생님별 학생수(Pie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983" y="2589109"/>
            <a:ext cx="8999516" cy="37272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79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통계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선생님별 학생수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228CA17-7273-4E18-94C2-32AA1DAAA008}"/>
              </a:ext>
            </a:extLst>
          </p:cNvPr>
          <p:cNvSpPr txBox="1"/>
          <p:nvPr/>
        </p:nvSpPr>
        <p:spPr>
          <a:xfrm>
            <a:off x="507276" y="1280150"/>
            <a:ext cx="949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xmlns="" id="{A09AF7AB-725D-4A69-9E85-97B34E2D742E}"/>
              </a:ext>
            </a:extLst>
          </p:cNvPr>
          <p:cNvSpPr/>
          <p:nvPr/>
        </p:nvSpPr>
        <p:spPr>
          <a:xfrm>
            <a:off x="6878302" y="1552798"/>
            <a:ext cx="296593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선생님별 학생수를 가져오기 위한 </a:t>
            </a:r>
            <a:r>
              <a:rPr lang="en-US" altLang="ko-KR" sz="1200" dirty="0"/>
              <a:t>idea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03C2FAD-FB1D-4BEF-81CC-8C53AC93A37E}"/>
              </a:ext>
            </a:extLst>
          </p:cNvPr>
          <p:cNvSpPr txBox="1"/>
          <p:nvPr/>
        </p:nvSpPr>
        <p:spPr>
          <a:xfrm>
            <a:off x="6442362" y="2222733"/>
            <a:ext cx="399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선생님 테이블에서 선생님 정보를 가져옵니다</a:t>
            </a:r>
            <a:r>
              <a:rPr lang="en-US" altLang="ko-KR" sz="1200" dirty="0"/>
              <a:t>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AB940BBD-97D3-4C67-BA3B-28004BC03AB9}"/>
              </a:ext>
            </a:extLst>
          </p:cNvPr>
          <p:cNvCxnSpPr>
            <a:cxnSpLocks/>
          </p:cNvCxnSpPr>
          <p:nvPr/>
        </p:nvCxnSpPr>
        <p:spPr>
          <a:xfrm flipH="1">
            <a:off x="8304063" y="2794592"/>
            <a:ext cx="8139" cy="3439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76232C6-5928-499E-AB43-F959FDD10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11" y="1622693"/>
            <a:ext cx="5719974" cy="455538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B0A2C65D-4C1F-443E-BE40-973D4441D7BB}"/>
              </a:ext>
            </a:extLst>
          </p:cNvPr>
          <p:cNvSpPr txBox="1"/>
          <p:nvPr/>
        </p:nvSpPr>
        <p:spPr>
          <a:xfrm>
            <a:off x="6442362" y="3386446"/>
            <a:ext cx="399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필터를 통해 해당 선생님의 강의 목록을 리스트로</a:t>
            </a:r>
            <a:endParaRPr lang="en-US" altLang="ko-KR" sz="1200" dirty="0"/>
          </a:p>
          <a:p>
            <a:r>
              <a:rPr lang="ko-KR" altLang="en-US" sz="1200" dirty="0"/>
              <a:t>가져옵니다</a:t>
            </a:r>
            <a:r>
              <a:rPr lang="en-US" altLang="ko-KR" sz="1200" dirty="0"/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070F7AE-192C-4179-9567-C43CBB67601D}"/>
              </a:ext>
            </a:extLst>
          </p:cNvPr>
          <p:cNvSpPr txBox="1"/>
          <p:nvPr/>
        </p:nvSpPr>
        <p:spPr>
          <a:xfrm>
            <a:off x="6442362" y="4536073"/>
            <a:ext cx="399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해당 강의마다 수강생의 수를 구해 누적합을 구합니다</a:t>
            </a:r>
            <a:r>
              <a:rPr lang="en-US" altLang="ko-KR" sz="1200" dirty="0"/>
              <a:t>.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xmlns="" id="{C6909361-4C56-4615-8E26-58DEAADF6D89}"/>
              </a:ext>
            </a:extLst>
          </p:cNvPr>
          <p:cNvCxnSpPr>
            <a:cxnSpLocks/>
          </p:cNvCxnSpPr>
          <p:nvPr/>
        </p:nvCxnSpPr>
        <p:spPr>
          <a:xfrm flipH="1">
            <a:off x="8295924" y="3983854"/>
            <a:ext cx="8139" cy="3439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58B1726A-7C57-48F2-9686-3AC7779CBA8A}"/>
              </a:ext>
            </a:extLst>
          </p:cNvPr>
          <p:cNvSpPr/>
          <p:nvPr/>
        </p:nvSpPr>
        <p:spPr>
          <a:xfrm>
            <a:off x="475623" y="2053126"/>
            <a:ext cx="3156810" cy="3125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59879C3D-76EE-41FA-AC30-127EABB44ACF}"/>
              </a:ext>
            </a:extLst>
          </p:cNvPr>
          <p:cNvSpPr/>
          <p:nvPr/>
        </p:nvSpPr>
        <p:spPr>
          <a:xfrm>
            <a:off x="929364" y="4139123"/>
            <a:ext cx="3390966" cy="3125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70EBA19E-E9C6-4C2E-A99C-1A5C5BBF6CD7}"/>
              </a:ext>
            </a:extLst>
          </p:cNvPr>
          <p:cNvSpPr/>
          <p:nvPr/>
        </p:nvSpPr>
        <p:spPr>
          <a:xfrm>
            <a:off x="983741" y="4502176"/>
            <a:ext cx="5039554" cy="96744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xmlns="" id="{D3518066-3B5A-4ABF-8E4F-6D5F720DC89C}"/>
              </a:ext>
            </a:extLst>
          </p:cNvPr>
          <p:cNvCxnSpPr>
            <a:cxnSpLocks/>
          </p:cNvCxnSpPr>
          <p:nvPr/>
        </p:nvCxnSpPr>
        <p:spPr>
          <a:xfrm rot="10800000">
            <a:off x="3639477" y="2222733"/>
            <a:ext cx="2751588" cy="142962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xmlns="" id="{BC849DD4-8F95-4BB8-AC9A-084F54C843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29154" y="3617277"/>
            <a:ext cx="1867865" cy="60251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xmlns="" id="{42D26A30-7603-47F6-927F-A182913130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6000" y="4766906"/>
            <a:ext cx="295066" cy="230834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54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2" grpId="0" animBg="1"/>
      <p:bldP spid="7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836406"/>
            <a:ext cx="405399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결제하기</a:t>
            </a:r>
            <a:r>
              <a:rPr lang="en-US" altLang="ko-KR" dirty="0">
                <a:solidFill>
                  <a:prstClr val="white"/>
                </a:solidFill>
              </a:rPr>
              <a:t>-</a:t>
            </a:r>
            <a:r>
              <a:rPr lang="ko-KR" altLang="en-US" dirty="0">
                <a:solidFill>
                  <a:prstClr val="white"/>
                </a:solidFill>
              </a:rPr>
              <a:t>사용자 페이지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학생 결제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46331" y="101056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9605" y="949077"/>
            <a:ext cx="2049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탭을 통해 원하는 과목을    </a:t>
            </a:r>
            <a:r>
              <a:rPr lang="ko-KR" altLang="en-US" sz="1200" dirty="0" err="1"/>
              <a:t>필터링</a:t>
            </a:r>
            <a:r>
              <a:rPr lang="ko-KR" altLang="en-US" sz="1200" dirty="0"/>
              <a:t> 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전체 강의</a:t>
            </a:r>
            <a:r>
              <a:rPr lang="en-US" altLang="ko-KR" sz="1200" dirty="0"/>
              <a:t>, </a:t>
            </a:r>
            <a:r>
              <a:rPr lang="ko-KR" altLang="en-US" sz="1200" dirty="0"/>
              <a:t>수학</a:t>
            </a:r>
            <a:r>
              <a:rPr lang="en-US" altLang="ko-KR" sz="1200" dirty="0"/>
              <a:t>, </a:t>
            </a:r>
            <a:r>
              <a:rPr lang="ko-KR" altLang="en-US" sz="1200" dirty="0"/>
              <a:t>영어</a:t>
            </a:r>
            <a:r>
              <a:rPr lang="en-US" altLang="ko-KR" sz="1200" dirty="0"/>
              <a:t>)</a:t>
            </a:r>
          </a:p>
        </p:txBody>
      </p:sp>
      <p:pic>
        <p:nvPicPr>
          <p:cNvPr id="10242" name="Picture 2" descr="C:\Users\mrhi6\Desktop\프로젝트(공민우)\수강신청(결제)\수강신청(학생)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3" y="1464102"/>
            <a:ext cx="6575129" cy="45659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487972" y="1464102"/>
            <a:ext cx="1167785" cy="3392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331895" y="1336263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957383" y="4450401"/>
            <a:ext cx="1721841" cy="16960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791025" y="4301764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46331" y="208560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31765" y="2036172"/>
            <a:ext cx="2212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강의 시작일이 현재 날짜보다 이후인 강의만 노출된다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시작한 강의는 결제할 수 없다</a:t>
            </a:r>
            <a:r>
              <a:rPr lang="en-US" altLang="ko-KR" sz="1200" dirty="0"/>
              <a:t>)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4686704" y="5259065"/>
            <a:ext cx="730934" cy="28529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4529020" y="5176073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58685" y="303708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44119" y="2987658"/>
            <a:ext cx="2212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선택 후 결제를 누르면 자동으로 화면 이 맨 아래로 내려가며</a:t>
            </a:r>
            <a:r>
              <a:rPr lang="en-US" altLang="ko-KR" sz="1200" dirty="0"/>
              <a:t>, </a:t>
            </a:r>
            <a:r>
              <a:rPr lang="ko-KR" altLang="en-US" sz="1200" dirty="0"/>
              <a:t>결제 하시겠는지 물어보는 문구가 나온다</a:t>
            </a:r>
            <a:r>
              <a:rPr lang="en-US" altLang="ko-KR" sz="1200" dirty="0"/>
              <a:t>.</a:t>
            </a:r>
          </a:p>
        </p:txBody>
      </p:sp>
      <p:pic>
        <p:nvPicPr>
          <p:cNvPr id="10243" name="Picture 3" descr="C:\Users\mrhi6\Desktop\프로젝트(공민우)\수강신청(결제)\선택하기를 눌렀을 경우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4" b="35159"/>
          <a:stretch/>
        </p:blipFill>
        <p:spPr bwMode="auto">
          <a:xfrm>
            <a:off x="5691800" y="4968143"/>
            <a:ext cx="6172342" cy="18898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꺾인 연결선 3"/>
          <p:cNvCxnSpPr>
            <a:stCxn id="54" idx="0"/>
            <a:endCxn id="10243" idx="0"/>
          </p:cNvCxnSpPr>
          <p:nvPr/>
        </p:nvCxnSpPr>
        <p:spPr>
          <a:xfrm rot="5400000" flipH="1" flipV="1">
            <a:off x="6769610" y="3250704"/>
            <a:ext cx="290922" cy="3725800"/>
          </a:xfrm>
          <a:prstGeom prst="bentConnector3">
            <a:avLst>
              <a:gd name="adj1" fmla="val 178578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8295925" y="5641569"/>
            <a:ext cx="2108464" cy="38852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8106037" y="5503196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58685" y="394738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75401" y="3942911"/>
            <a:ext cx="221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다시 한번 확인하는 문구가 나온다</a:t>
            </a:r>
            <a:r>
              <a:rPr lang="en-US" altLang="ko-KR" sz="1200" dirty="0"/>
              <a:t>. </a:t>
            </a:r>
            <a:r>
              <a:rPr lang="ko-KR" altLang="en-US" sz="1200" dirty="0"/>
              <a:t>결제하기를 누르면 결제가 진행된다</a:t>
            </a:r>
            <a:r>
              <a:rPr lang="en-US" altLang="ko-KR" sz="1200" dirty="0"/>
              <a:t>.</a:t>
            </a:r>
          </a:p>
        </p:txBody>
      </p:sp>
      <p:sp>
        <p:nvSpPr>
          <p:cNvPr id="52" name="모서리가 둥근 직사각형 14">
            <a:extLst>
              <a:ext uri="{FF2B5EF4-FFF2-40B4-BE49-F238E27FC236}">
                <a16:creationId xmlns:a16="http://schemas.microsoft.com/office/drawing/2014/main" xmlns="" id="{CAA7B116-D670-4F0C-A0A0-6393FC856EB0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E9258E1-E15F-453B-A7E1-2E60996730A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5620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37" grpId="0" animBg="1"/>
      <p:bldP spid="38" grpId="0" animBg="1"/>
      <p:bldP spid="48" grpId="0" animBg="1"/>
      <p:bldP spid="41" grpId="0" animBg="1"/>
      <p:bldP spid="49" grpId="0" animBg="1"/>
      <p:bldP spid="50" grpId="0"/>
      <p:bldP spid="54" grpId="0" animBg="1"/>
      <p:bldP spid="51" grpId="0" animBg="1"/>
      <p:bldP spid="55" grpId="0" animBg="1"/>
      <p:bldP spid="56" grpId="0"/>
      <p:bldP spid="63" grpId="0" animBg="1"/>
      <p:bldP spid="62" grpId="0" animBg="1"/>
      <p:bldP spid="64" grpId="0" animBg="1"/>
      <p:bldP spid="6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836406"/>
            <a:ext cx="405399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결제하기</a:t>
            </a:r>
            <a:r>
              <a:rPr lang="en-US" altLang="ko-KR" dirty="0">
                <a:solidFill>
                  <a:prstClr val="white"/>
                </a:solidFill>
              </a:rPr>
              <a:t>-</a:t>
            </a:r>
            <a:r>
              <a:rPr lang="ko-KR" altLang="en-US" dirty="0">
                <a:solidFill>
                  <a:prstClr val="white"/>
                </a:solidFill>
              </a:rPr>
              <a:t>사용자 페이지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학부모 결제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46331" y="101056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9604" y="949077"/>
            <a:ext cx="2376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학부모가 로그인 했을 경우 자녀를 선택할 수 있는 </a:t>
            </a:r>
            <a:r>
              <a:rPr lang="ko-KR" altLang="en-US" sz="1200" dirty="0" err="1"/>
              <a:t>콤보박스가</a:t>
            </a:r>
            <a:r>
              <a:rPr lang="ko-KR" altLang="en-US" sz="1200" dirty="0"/>
              <a:t> 나온다</a:t>
            </a:r>
            <a:r>
              <a:rPr lang="en-US" altLang="ko-KR" sz="1200" dirty="0"/>
              <a:t>. </a:t>
            </a:r>
            <a:r>
              <a:rPr lang="ko-KR" altLang="en-US" sz="1200" dirty="0"/>
              <a:t>해당 학부모의 자녀 목록이 나옵니다</a:t>
            </a:r>
            <a:r>
              <a:rPr lang="en-US" altLang="ko-KR" sz="1200" dirty="0"/>
              <a:t>.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46331" y="208560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31765" y="2036172"/>
            <a:ext cx="2212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콤보박스로</a:t>
            </a:r>
            <a:r>
              <a:rPr lang="ko-KR" altLang="en-US" sz="1200" dirty="0"/>
              <a:t> 학생을 선정하고 선택하기 버튼을 누르면 </a:t>
            </a:r>
            <a:r>
              <a:rPr lang="ko-KR" altLang="en-US" sz="1200" dirty="0" err="1"/>
              <a:t>콤보박스와</a:t>
            </a:r>
            <a:r>
              <a:rPr lang="ko-KR" altLang="en-US" sz="1200" dirty="0"/>
              <a:t> 버튼이 사라지고 </a:t>
            </a:r>
            <a:r>
              <a:rPr lang="en-US" altLang="ko-KR" sz="1200" dirty="0"/>
              <a:t>3</a:t>
            </a:r>
            <a:r>
              <a:rPr lang="ko-KR" altLang="en-US" sz="1200" dirty="0"/>
              <a:t>번 문구가 나옵니다</a:t>
            </a:r>
            <a:r>
              <a:rPr lang="en-US" altLang="ko-KR" sz="1200" dirty="0"/>
              <a:t>.</a:t>
            </a:r>
          </a:p>
        </p:txBody>
      </p:sp>
      <p:pic>
        <p:nvPicPr>
          <p:cNvPr id="11266" name="Picture 2" descr="C:\Users\mrhi6\Desktop\프로젝트(공민우)\수강신청(결제)\자녀선택(학부모)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70" y="1595407"/>
            <a:ext cx="6739470" cy="41423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998622" y="2391604"/>
            <a:ext cx="2510698" cy="97479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842544" y="2263765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11267" name="Picture 3" descr="C:\Users\mrhi6\Desktop\프로젝트(공민우)\수강신청(결제)\자녀선택(학부모) - 선택했을 경우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0" r="32512" b="52768"/>
          <a:stretch/>
        </p:blipFill>
        <p:spPr bwMode="auto">
          <a:xfrm>
            <a:off x="4890968" y="4218204"/>
            <a:ext cx="5634192" cy="23744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꺾인 연결선 15"/>
          <p:cNvCxnSpPr>
            <a:cxnSpLocks/>
            <a:endCxn id="11267" idx="0"/>
          </p:cNvCxnSpPr>
          <p:nvPr/>
        </p:nvCxnSpPr>
        <p:spPr>
          <a:xfrm>
            <a:off x="4051172" y="2639796"/>
            <a:ext cx="3656892" cy="1578408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5474883" y="4949038"/>
            <a:ext cx="3478177" cy="45636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3557405" y="2393158"/>
            <a:ext cx="432337" cy="39278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3392826" y="2256310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7" name="모서리가 둥근 직사각형 14">
            <a:extLst>
              <a:ext uri="{FF2B5EF4-FFF2-40B4-BE49-F238E27FC236}">
                <a16:creationId xmlns:a16="http://schemas.microsoft.com/office/drawing/2014/main" xmlns="" id="{B263E399-03F7-4DD1-B813-179BB1510DC2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A927299-AF25-463E-9C66-717184CD5E25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5295560" y="4786554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458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49" grpId="0" animBg="1"/>
      <p:bldP spid="50" grpId="0"/>
      <p:bldP spid="52" grpId="0" animBg="1"/>
      <p:bldP spid="53" grpId="0" animBg="1"/>
      <p:bldP spid="66" grpId="0" animBg="1"/>
      <p:bldP spid="68" grpId="0" animBg="1"/>
      <p:bldP spid="67" grpId="0" animBg="1"/>
      <p:bldP spid="6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/>
                </a:solidFill>
              </a:rPr>
              <a:t>발표일 </a:t>
            </a:r>
            <a:r>
              <a:rPr lang="en-US" altLang="ko-KR" sz="1100" dirty="0">
                <a:solidFill>
                  <a:prstClr val="white"/>
                </a:solidFill>
              </a:rPr>
              <a:t>2020 -12-04</a:t>
            </a:r>
            <a:endParaRPr lang="en-US" altLang="ko-KR" sz="105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836406"/>
            <a:ext cx="405399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결제하기</a:t>
            </a:r>
            <a:r>
              <a:rPr lang="en-US" altLang="ko-KR" dirty="0">
                <a:solidFill>
                  <a:prstClr val="white"/>
                </a:solidFill>
              </a:rPr>
              <a:t>(KG</a:t>
            </a:r>
            <a:r>
              <a:rPr lang="ko-KR" altLang="en-US" dirty="0" err="1">
                <a:solidFill>
                  <a:prstClr val="white"/>
                </a:solidFill>
              </a:rPr>
              <a:t>이니시스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38093" y="157074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1509261"/>
            <a:ext cx="2376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원하는 결제 수단을 선택할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38093" y="262930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23527" y="2579880"/>
            <a:ext cx="2376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학원 이름과 상품 가격</a:t>
            </a:r>
            <a:r>
              <a:rPr lang="en-US" altLang="ko-KR" sz="1200" dirty="0"/>
              <a:t>(</a:t>
            </a:r>
            <a:r>
              <a:rPr lang="ko-KR" altLang="en-US" sz="1200" dirty="0" err="1"/>
              <a:t>강의료</a:t>
            </a:r>
            <a:r>
              <a:rPr lang="en-US" altLang="ko-KR" sz="1200" dirty="0"/>
              <a:t>)</a:t>
            </a:r>
            <a:r>
              <a:rPr lang="ko-KR" altLang="en-US" sz="1200" dirty="0"/>
              <a:t>을 보여줍니다</a:t>
            </a:r>
            <a:r>
              <a:rPr lang="en-US" altLang="ko-KR" sz="1200" dirty="0"/>
              <a:t>.</a:t>
            </a:r>
          </a:p>
        </p:txBody>
      </p:sp>
      <p:pic>
        <p:nvPicPr>
          <p:cNvPr id="37" name="Picture 2" descr="C:\Users\mrhi6\Desktop\프로젝트(공민우)\수강신청(결제)\결제하기를 눌렀을 경우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" t="2268" r="11059" b="9792"/>
          <a:stretch/>
        </p:blipFill>
        <p:spPr bwMode="auto">
          <a:xfrm>
            <a:off x="802455" y="1471667"/>
            <a:ext cx="6118309" cy="4629569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1939655" y="2274922"/>
            <a:ext cx="3184279" cy="27995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1823163" y="2159237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" name="직사각형 2"/>
          <p:cNvSpPr/>
          <p:nvPr/>
        </p:nvSpPr>
        <p:spPr>
          <a:xfrm>
            <a:off x="5255145" y="2160160"/>
            <a:ext cx="1429277" cy="10757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5204796" y="2036172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8" name="모서리가 둥근 직사각형 14">
            <a:extLst>
              <a:ext uri="{FF2B5EF4-FFF2-40B4-BE49-F238E27FC236}">
                <a16:creationId xmlns:a16="http://schemas.microsoft.com/office/drawing/2014/main" xmlns="" id="{7D3E6BDD-91D7-45DD-830A-BACA3C1C15B2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C632516A-138B-4B70-B45C-B2B935252604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45510C22-0F94-43B6-9CAE-A34386EE7DA8}"/>
              </a:ext>
            </a:extLst>
          </p:cNvPr>
          <p:cNvSpPr txBox="1"/>
          <p:nvPr/>
        </p:nvSpPr>
        <p:spPr>
          <a:xfrm>
            <a:off x="4551132" y="1063565"/>
            <a:ext cx="2629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결제하기를 눌렀을 경우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1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49" grpId="0" animBg="1"/>
      <p:bldP spid="50" grpId="0"/>
      <p:bldP spid="51" grpId="0" animBg="1"/>
      <p:bldP spid="48" grpId="0" animBg="1"/>
      <p:bldP spid="3" grpId="0" animBg="1"/>
      <p:bldP spid="4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수강신청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결제하기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DB </a:t>
            </a:r>
            <a:r>
              <a:rPr lang="ko-KR" altLang="en-US" dirty="0">
                <a:solidFill>
                  <a:prstClr val="white"/>
                </a:solidFill>
              </a:rPr>
              <a:t>저장 과정 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xmlns="" id="{98DFD7D6-E28B-47A2-B964-51C27B74390B}"/>
              </a:ext>
            </a:extLst>
          </p:cNvPr>
          <p:cNvSpPr/>
          <p:nvPr/>
        </p:nvSpPr>
        <p:spPr>
          <a:xfrm>
            <a:off x="6403167" y="1705524"/>
            <a:ext cx="1479329" cy="859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트랜잭션 테이블</a:t>
            </a:r>
            <a:endParaRPr lang="ko-KR" altLang="en-US" sz="1200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82D6B3B8-0DCC-4793-BF81-54927106482E}"/>
              </a:ext>
            </a:extLst>
          </p:cNvPr>
          <p:cNvSpPr/>
          <p:nvPr/>
        </p:nvSpPr>
        <p:spPr>
          <a:xfrm>
            <a:off x="2171306" y="1721023"/>
            <a:ext cx="1479329" cy="8593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주문 테이블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xmlns="" id="{86915380-A528-4998-BE3B-2D5C32C686B1}"/>
              </a:ext>
            </a:extLst>
          </p:cNvPr>
          <p:cNvSpPr/>
          <p:nvPr/>
        </p:nvSpPr>
        <p:spPr>
          <a:xfrm>
            <a:off x="4208474" y="1716729"/>
            <a:ext cx="1659424" cy="857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주문 상품 테이블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4D1BB79A-8FC1-4889-88A1-40976AD8C4C0}"/>
              </a:ext>
            </a:extLst>
          </p:cNvPr>
          <p:cNvSpPr/>
          <p:nvPr/>
        </p:nvSpPr>
        <p:spPr>
          <a:xfrm>
            <a:off x="8361270" y="1716730"/>
            <a:ext cx="1659424" cy="857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수강 테이블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011EA06-6306-4854-A992-ECB49AC7424A}"/>
              </a:ext>
            </a:extLst>
          </p:cNvPr>
          <p:cNvSpPr txBox="1"/>
          <p:nvPr/>
        </p:nvSpPr>
        <p:spPr>
          <a:xfrm>
            <a:off x="406337" y="2919348"/>
            <a:ext cx="1479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결제하기 버튼을 누르는 순간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89E9B65-1D25-4D2F-A538-5B0F7A210BF4}"/>
              </a:ext>
            </a:extLst>
          </p:cNvPr>
          <p:cNvSpPr txBox="1"/>
          <p:nvPr/>
        </p:nvSpPr>
        <p:spPr>
          <a:xfrm>
            <a:off x="2171306" y="2804607"/>
            <a:ext cx="18184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객체 생성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400" dirty="0"/>
              <a:t>주문</a:t>
            </a:r>
            <a:r>
              <a:rPr lang="en-US" altLang="ko-KR" sz="1400" dirty="0"/>
              <a:t>id(</a:t>
            </a:r>
            <a:r>
              <a:rPr lang="ko-KR" altLang="en-US" sz="1400" dirty="0"/>
              <a:t>기본 키</a:t>
            </a:r>
            <a:r>
              <a:rPr lang="en-US" altLang="ko-KR" sz="1400" dirty="0"/>
              <a:t>)</a:t>
            </a:r>
            <a:r>
              <a:rPr lang="ko-KR" altLang="en-US" sz="1400" dirty="0"/>
              <a:t> 저장</a:t>
            </a:r>
            <a:endParaRPr lang="en-US" altLang="ko-KR" sz="1400" dirty="0"/>
          </a:p>
          <a:p>
            <a:r>
              <a:rPr lang="ko-KR" altLang="en-US" sz="1400" dirty="0"/>
              <a:t>지불 여부 </a:t>
            </a:r>
            <a:r>
              <a:rPr lang="en-US" altLang="ko-KR" sz="1400" dirty="0"/>
              <a:t>False</a:t>
            </a:r>
            <a:endParaRPr lang="ko-KR" alt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70CB169-861E-4FBE-9206-CECDA218E1EC}"/>
              </a:ext>
            </a:extLst>
          </p:cNvPr>
          <p:cNvSpPr txBox="1"/>
          <p:nvPr/>
        </p:nvSpPr>
        <p:spPr>
          <a:xfrm>
            <a:off x="4354621" y="2847311"/>
            <a:ext cx="18184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객체 생성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en-US" altLang="ko-KR" sz="1400" dirty="0"/>
          </a:p>
          <a:p>
            <a:r>
              <a:rPr lang="ko-KR" altLang="en-US" sz="1400" dirty="0"/>
              <a:t>강의 일련번호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l_no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주문 </a:t>
            </a:r>
            <a:r>
              <a:rPr lang="en-US" altLang="ko-KR" sz="1400" dirty="0"/>
              <a:t>id </a:t>
            </a:r>
            <a:r>
              <a:rPr lang="ko-KR" altLang="en-US" sz="1400" dirty="0"/>
              <a:t>저장</a:t>
            </a:r>
            <a:endParaRPr lang="en-US" altLang="ko-KR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9F468816-1C15-423A-A461-967EBA9B55D9}"/>
              </a:ext>
            </a:extLst>
          </p:cNvPr>
          <p:cNvSpPr txBox="1"/>
          <p:nvPr/>
        </p:nvSpPr>
        <p:spPr>
          <a:xfrm>
            <a:off x="442844" y="4084817"/>
            <a:ext cx="1479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결제 완료 후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82FE2D40-8A6F-4AB2-8B6F-C5AC2CFE9431}"/>
              </a:ext>
            </a:extLst>
          </p:cNvPr>
          <p:cNvSpPr txBox="1"/>
          <p:nvPr/>
        </p:nvSpPr>
        <p:spPr>
          <a:xfrm>
            <a:off x="2169611" y="3958201"/>
            <a:ext cx="14886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</a:rPr>
              <a:t>(</a:t>
            </a:r>
            <a:r>
              <a:rPr lang="ko-KR" altLang="en-US" sz="1400" dirty="0">
                <a:solidFill>
                  <a:srgbClr val="00B050"/>
                </a:solidFill>
              </a:rPr>
              <a:t>갱신</a:t>
            </a:r>
            <a:r>
              <a:rPr lang="en-US" altLang="ko-KR" sz="1400" dirty="0">
                <a:solidFill>
                  <a:srgbClr val="00B050"/>
                </a:solidFill>
              </a:rPr>
              <a:t>)</a:t>
            </a:r>
          </a:p>
          <a:p>
            <a:r>
              <a:rPr lang="ko-KR" altLang="en-US" sz="1400" dirty="0"/>
              <a:t>지불 여부 </a:t>
            </a:r>
            <a:r>
              <a:rPr lang="en-US" altLang="ko-KR" sz="1400" dirty="0"/>
              <a:t>True</a:t>
            </a:r>
          </a:p>
          <a:p>
            <a:r>
              <a:rPr lang="ko-KR" altLang="en-US" sz="1400" dirty="0"/>
              <a:t>로 갱신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7E3F0AF5-5ACB-4B03-8B89-F493DCB60AD1}"/>
              </a:ext>
            </a:extLst>
          </p:cNvPr>
          <p:cNvSpPr txBox="1"/>
          <p:nvPr/>
        </p:nvSpPr>
        <p:spPr>
          <a:xfrm>
            <a:off x="4436344" y="3991603"/>
            <a:ext cx="181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변함 없음</a:t>
            </a:r>
            <a:r>
              <a:rPr lang="en-US" altLang="ko-KR" sz="1400" dirty="0"/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D5ED949-8DCA-43BD-A4C7-62E1924AAE91}"/>
              </a:ext>
            </a:extLst>
          </p:cNvPr>
          <p:cNvSpPr txBox="1"/>
          <p:nvPr/>
        </p:nvSpPr>
        <p:spPr>
          <a:xfrm>
            <a:off x="6403168" y="3890173"/>
            <a:ext cx="2026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</a:rPr>
              <a:t>(</a:t>
            </a:r>
            <a:r>
              <a:rPr lang="ko-KR" altLang="en-US" sz="1400" dirty="0">
                <a:solidFill>
                  <a:srgbClr val="00B050"/>
                </a:solidFill>
              </a:rPr>
              <a:t>갱신</a:t>
            </a:r>
            <a:r>
              <a:rPr lang="en-US" altLang="ko-KR" sz="1400" dirty="0">
                <a:solidFill>
                  <a:srgbClr val="00B050"/>
                </a:solidFill>
              </a:rPr>
              <a:t>)</a:t>
            </a:r>
            <a:endParaRPr lang="en-US" altLang="ko-KR" sz="1400" dirty="0"/>
          </a:p>
          <a:p>
            <a:r>
              <a:rPr lang="ko-KR" altLang="en-US" sz="1400" dirty="0"/>
              <a:t>트랜잭션 </a:t>
            </a:r>
            <a:r>
              <a:rPr lang="en-US" altLang="ko-KR" sz="1400" dirty="0"/>
              <a:t>id </a:t>
            </a:r>
            <a:r>
              <a:rPr lang="ko-KR" altLang="en-US" sz="1400" dirty="0"/>
              <a:t>생성</a:t>
            </a:r>
            <a:endParaRPr lang="en-US" altLang="ko-KR" sz="1400" dirty="0"/>
          </a:p>
          <a:p>
            <a:r>
              <a:rPr lang="ko-KR" altLang="en-US" sz="1400" dirty="0"/>
              <a:t>성공여부 </a:t>
            </a:r>
            <a:r>
              <a:rPr lang="en-US" altLang="ko-KR" sz="1400" dirty="0"/>
              <a:t>True</a:t>
            </a:r>
            <a:r>
              <a:rPr lang="ko-KR" altLang="en-US" sz="1400" dirty="0"/>
              <a:t>로 갱신</a:t>
            </a:r>
            <a:endParaRPr lang="en-US" altLang="ko-KR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BAA931E6-2B29-4216-9039-760841CAC5F3}"/>
              </a:ext>
            </a:extLst>
          </p:cNvPr>
          <p:cNvSpPr txBox="1"/>
          <p:nvPr/>
        </p:nvSpPr>
        <p:spPr>
          <a:xfrm>
            <a:off x="6507179" y="2828723"/>
            <a:ext cx="18184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객체 생성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en-US" altLang="ko-KR" sz="1400" dirty="0"/>
          </a:p>
          <a:p>
            <a:r>
              <a:rPr lang="ko-KR" altLang="en-US" sz="1400" dirty="0"/>
              <a:t>주문 </a:t>
            </a:r>
            <a:r>
              <a:rPr lang="en-US" altLang="ko-KR" sz="1400" dirty="0"/>
              <a:t>id</a:t>
            </a:r>
          </a:p>
          <a:p>
            <a:r>
              <a:rPr lang="ko-KR" altLang="en-US" sz="1400" dirty="0"/>
              <a:t>성공여부 </a:t>
            </a:r>
            <a:r>
              <a:rPr lang="en-US" altLang="ko-KR" sz="1400" dirty="0"/>
              <a:t>False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6C554250-C3FF-47EB-9F96-B4CB276C7311}"/>
              </a:ext>
            </a:extLst>
          </p:cNvPr>
          <p:cNvSpPr txBox="1"/>
          <p:nvPr/>
        </p:nvSpPr>
        <p:spPr>
          <a:xfrm>
            <a:off x="8578014" y="3866808"/>
            <a:ext cx="1818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객체 생성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en-US" altLang="ko-KR" sz="1400" dirty="0"/>
          </a:p>
          <a:p>
            <a:r>
              <a:rPr lang="ko-KR" altLang="en-US" sz="1400" dirty="0"/>
              <a:t>수강 신청일</a:t>
            </a:r>
            <a:endParaRPr lang="en-US" altLang="ko-KR" sz="1400" dirty="0"/>
          </a:p>
          <a:p>
            <a:r>
              <a:rPr lang="ko-KR" altLang="en-US" sz="1400" dirty="0"/>
              <a:t>고객 일련번호</a:t>
            </a:r>
            <a:endParaRPr lang="en-US" altLang="ko-KR" sz="1400" dirty="0"/>
          </a:p>
          <a:p>
            <a:r>
              <a:rPr lang="ko-KR" altLang="en-US" sz="1400" dirty="0"/>
              <a:t>강의 일련번호 저장</a:t>
            </a:r>
            <a:endParaRPr lang="en-US" altLang="ko-KR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3BF754CF-13FD-41EB-9A35-E838DDDB6F6C}"/>
              </a:ext>
            </a:extLst>
          </p:cNvPr>
          <p:cNvSpPr txBox="1"/>
          <p:nvPr/>
        </p:nvSpPr>
        <p:spPr>
          <a:xfrm>
            <a:off x="8621247" y="2930218"/>
            <a:ext cx="181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변함 없음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817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수강신청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결제하기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228CA17-7273-4E18-94C2-32AA1DAAA008}"/>
              </a:ext>
            </a:extLst>
          </p:cNvPr>
          <p:cNvSpPr txBox="1"/>
          <p:nvPr/>
        </p:nvSpPr>
        <p:spPr>
          <a:xfrm>
            <a:off x="507276" y="1280150"/>
            <a:ext cx="1013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D8DC372-C28C-48F9-AC8D-3AC69E285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0" y="1656459"/>
            <a:ext cx="5881273" cy="292278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F3A2EB0-1F69-4283-AE1D-5DFB0D0EDC83}"/>
              </a:ext>
            </a:extLst>
          </p:cNvPr>
          <p:cNvSpPr/>
          <p:nvPr/>
        </p:nvSpPr>
        <p:spPr>
          <a:xfrm>
            <a:off x="411078" y="1557983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C4BF2592-210D-48D8-AF99-CC5CE83AAE2A}"/>
              </a:ext>
            </a:extLst>
          </p:cNvPr>
          <p:cNvSpPr/>
          <p:nvPr/>
        </p:nvSpPr>
        <p:spPr>
          <a:xfrm>
            <a:off x="863583" y="4749887"/>
            <a:ext cx="23472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93D5E8E-8B90-481F-A848-EED27D2EE8EA}"/>
              </a:ext>
            </a:extLst>
          </p:cNvPr>
          <p:cNvSpPr txBox="1"/>
          <p:nvPr/>
        </p:nvSpPr>
        <p:spPr>
          <a:xfrm>
            <a:off x="1153166" y="4718498"/>
            <a:ext cx="260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 시작한 강의는 결제 리스트에 나오지 않게 하기 위한 코드</a:t>
            </a:r>
            <a:endParaRPr lang="en-US" altLang="ko-KR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1B438901-32E2-465C-A76D-4F34A475F71D}"/>
              </a:ext>
            </a:extLst>
          </p:cNvPr>
          <p:cNvSpPr/>
          <p:nvPr/>
        </p:nvSpPr>
        <p:spPr>
          <a:xfrm>
            <a:off x="863583" y="3856034"/>
            <a:ext cx="3386136" cy="6197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6F4D5B30-8AAB-4AE2-89E5-84AD6237C6E7}"/>
              </a:ext>
            </a:extLst>
          </p:cNvPr>
          <p:cNvSpPr txBox="1"/>
          <p:nvPr/>
        </p:nvSpPr>
        <p:spPr>
          <a:xfrm>
            <a:off x="5238669" y="4970708"/>
            <a:ext cx="338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강의 시작일이 현재 날짜보다 이후인 날짜만 리스트에 담습니다</a:t>
            </a:r>
            <a:r>
              <a:rPr lang="en-US" altLang="ko-KR" sz="1200" dirty="0"/>
              <a:t>.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xmlns="" id="{A20C5A99-7DAC-46BA-BF1C-0EC0672FEC8F}"/>
              </a:ext>
            </a:extLst>
          </p:cNvPr>
          <p:cNvCxnSpPr>
            <a:stCxn id="53" idx="3"/>
            <a:endCxn id="54" idx="0"/>
          </p:cNvCxnSpPr>
          <p:nvPr/>
        </p:nvCxnSpPr>
        <p:spPr>
          <a:xfrm>
            <a:off x="4249719" y="4165891"/>
            <a:ext cx="2680239" cy="804817"/>
          </a:xfrm>
          <a:prstGeom prst="bentConnector2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76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8" grpId="0" animBg="1"/>
      <p:bldP spid="49" grpId="0"/>
      <p:bldP spid="53" grpId="0" animBg="1"/>
      <p:bldP spid="5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수강신청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결제하기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228CA17-7273-4E18-94C2-32AA1DAAA008}"/>
              </a:ext>
            </a:extLst>
          </p:cNvPr>
          <p:cNvSpPr txBox="1"/>
          <p:nvPr/>
        </p:nvSpPr>
        <p:spPr>
          <a:xfrm>
            <a:off x="507275" y="1280150"/>
            <a:ext cx="460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 – </a:t>
            </a:r>
            <a:r>
              <a:rPr lang="ko-KR" altLang="en-US" sz="1600" dirty="0">
                <a:solidFill>
                  <a:srgbClr val="FF0000"/>
                </a:solidFill>
              </a:rPr>
              <a:t>학생과 학부모를 구분하기 위한 코드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D903C098-2110-4855-8864-1A8BEE0BA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6" y="1634423"/>
            <a:ext cx="7944181" cy="401937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46DE7621-9529-4D50-BCFA-71F4D3AAEAD6}"/>
              </a:ext>
            </a:extLst>
          </p:cNvPr>
          <p:cNvSpPr/>
          <p:nvPr/>
        </p:nvSpPr>
        <p:spPr>
          <a:xfrm>
            <a:off x="603605" y="3334254"/>
            <a:ext cx="5629243" cy="66857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5734446E-B974-4D82-8320-8E8C9AF65787}"/>
              </a:ext>
            </a:extLst>
          </p:cNvPr>
          <p:cNvSpPr/>
          <p:nvPr/>
        </p:nvSpPr>
        <p:spPr>
          <a:xfrm>
            <a:off x="583968" y="4159737"/>
            <a:ext cx="7207093" cy="141811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BE90641A-BA6B-4A0F-B3D5-F72BF9190264}"/>
              </a:ext>
            </a:extLst>
          </p:cNvPr>
          <p:cNvSpPr/>
          <p:nvPr/>
        </p:nvSpPr>
        <p:spPr>
          <a:xfrm>
            <a:off x="4119730" y="5223577"/>
            <a:ext cx="2113118" cy="19750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A2EEF8DA-B1E3-4155-BA33-8DBAA6CF8D4E}"/>
              </a:ext>
            </a:extLst>
          </p:cNvPr>
          <p:cNvSpPr/>
          <p:nvPr/>
        </p:nvSpPr>
        <p:spPr>
          <a:xfrm>
            <a:off x="505358" y="3224326"/>
            <a:ext cx="23472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E138847-00DF-44E9-9502-58C3E72D7BFA}"/>
              </a:ext>
            </a:extLst>
          </p:cNvPr>
          <p:cNvSpPr/>
          <p:nvPr/>
        </p:nvSpPr>
        <p:spPr>
          <a:xfrm>
            <a:off x="8371603" y="1177911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6851775-D687-4AB8-B938-1E116F2ABBAA}"/>
              </a:ext>
            </a:extLst>
          </p:cNvPr>
          <p:cNvSpPr txBox="1"/>
          <p:nvPr/>
        </p:nvSpPr>
        <p:spPr>
          <a:xfrm>
            <a:off x="8652973" y="1172758"/>
            <a:ext cx="2049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학생과 학부모를 고객 테이블에서 학생코드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c_code</a:t>
            </a:r>
            <a:r>
              <a:rPr lang="en-US" altLang="ko-KR" sz="1200" dirty="0"/>
              <a:t>)</a:t>
            </a:r>
            <a:r>
              <a:rPr lang="ko-KR" altLang="en-US" sz="1200" dirty="0"/>
              <a:t>값 존재 여부로 구분한다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학생인 경우 </a:t>
            </a:r>
            <a:r>
              <a:rPr lang="en-US" altLang="ko-KR" sz="1200" dirty="0" err="1"/>
              <a:t>c_code</a:t>
            </a:r>
            <a:r>
              <a:rPr lang="ko-KR" altLang="en-US" sz="1200" dirty="0"/>
              <a:t> 값 존재</a:t>
            </a:r>
            <a:r>
              <a:rPr lang="en-US" altLang="ko-KR" sz="1200" dirty="0"/>
              <a:t>)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8DD75024-5F7A-4E60-921B-97DA53607FB5}"/>
              </a:ext>
            </a:extLst>
          </p:cNvPr>
          <p:cNvSpPr/>
          <p:nvPr/>
        </p:nvSpPr>
        <p:spPr>
          <a:xfrm>
            <a:off x="460226" y="4048875"/>
            <a:ext cx="234722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BC22DE35-32D4-49D7-9B5A-E2C8C7A8DCFC}"/>
              </a:ext>
            </a:extLst>
          </p:cNvPr>
          <p:cNvSpPr/>
          <p:nvPr/>
        </p:nvSpPr>
        <p:spPr>
          <a:xfrm>
            <a:off x="8367642" y="288012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33F8E30-DF43-4446-B0E1-33F0A1C772EC}"/>
              </a:ext>
            </a:extLst>
          </p:cNvPr>
          <p:cNvSpPr txBox="1"/>
          <p:nvPr/>
        </p:nvSpPr>
        <p:spPr>
          <a:xfrm>
            <a:off x="8649012" y="2874971"/>
            <a:ext cx="2049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학부모의 경우 해당 학부모의 자녀리스트를 담아 </a:t>
            </a:r>
            <a:r>
              <a:rPr lang="en-US" altLang="ko-KR" sz="1200" dirty="0"/>
              <a:t>html</a:t>
            </a:r>
            <a:r>
              <a:rPr lang="ko-KR" altLang="en-US" sz="1200" dirty="0"/>
              <a:t>에 추가적인 정보를 제공한다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989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41" grpId="0" animBg="1"/>
      <p:bldP spid="43" grpId="0" animBg="1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8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7181" y="885826"/>
            <a:ext cx="2815457" cy="466724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 smtClean="0">
                <a:solidFill>
                  <a:prstClr val="white"/>
                </a:solidFill>
              </a:rPr>
              <a:t>개발 환경</a:t>
            </a:r>
            <a:endParaRPr lang="ko-KR" altLang="en-US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10734691" y="2858932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4769748" y="1709027"/>
            <a:ext cx="3829348" cy="362406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Windows10 Pro 64 bit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MySQL 8.0.20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Python </a:t>
            </a:r>
            <a:r>
              <a:rPr lang="en-US" altLang="ko-KR" sz="1100" kern="0" dirty="0">
                <a:latin typeface="배달의민족 주아" pitchFamily="18" charset="-127"/>
                <a:ea typeface="배달의민족 주아" pitchFamily="18" charset="-127"/>
              </a:rPr>
              <a:t>3.8.4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Tomcat 9.0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>
                <a:latin typeface="배달의민족 주아" pitchFamily="18" charset="-127"/>
                <a:ea typeface="배달의민족 주아" pitchFamily="18" charset="-127"/>
              </a:rPr>
              <a:t>Django </a:t>
            </a: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3.1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HTML5, CSS3, JSP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HTML5</a:t>
            </a: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, CSS3, </a:t>
            </a: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jQuery, </a:t>
            </a: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JavaScript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100" kern="0" dirty="0" smtClean="0">
                <a:latin typeface="배달의민족 주아" pitchFamily="18" charset="-127"/>
                <a:ea typeface="배달의민족 주아" pitchFamily="18" charset="-127"/>
              </a:rPr>
              <a:t>논리적</a:t>
            </a: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(Logic) </a:t>
            </a:r>
            <a:r>
              <a:rPr lang="ko-KR" altLang="en-US" sz="1100" kern="0" dirty="0" smtClean="0">
                <a:latin typeface="배달의민족 주아" pitchFamily="18" charset="-127"/>
                <a:ea typeface="배달의민족 주아" pitchFamily="18" charset="-127"/>
              </a:rPr>
              <a:t>모델링</a:t>
            </a: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sz="1100" kern="0" dirty="0" smtClean="0">
                <a:latin typeface="배달의민족 주아" pitchFamily="18" charset="-127"/>
                <a:ea typeface="배달의민족 주아" pitchFamily="18" charset="-127"/>
              </a:rPr>
              <a:t>물리적</a:t>
            </a: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(Physical) </a:t>
            </a:r>
            <a:r>
              <a:rPr lang="ko-KR" altLang="en-US" sz="1100" kern="0" dirty="0" smtClean="0">
                <a:latin typeface="배달의민족 주아" pitchFamily="18" charset="-127"/>
                <a:ea typeface="배달의민족 주아" pitchFamily="18" charset="-127"/>
              </a:rPr>
              <a:t>모델링</a:t>
            </a:r>
            <a:endParaRPr lang="en-US" altLang="ko-KR" sz="1100" kern="0" dirty="0">
              <a:latin typeface="배달의민족 주아" pitchFamily="18" charset="-127"/>
              <a:ea typeface="배달의민족 주아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Microsoft ( PowerPoint, Excel ), </a:t>
            </a:r>
            <a:r>
              <a:rPr lang="ko-KR" altLang="en-US" sz="1100" kern="0" dirty="0" smtClean="0">
                <a:latin typeface="배달의민족 주아" pitchFamily="18" charset="-127"/>
                <a:ea typeface="배달의민족 주아" pitchFamily="18" charset="-127"/>
              </a:rPr>
              <a:t>한컴오피스 한글</a:t>
            </a:r>
            <a:endParaRPr lang="en-US" altLang="ko-KR" sz="1100" kern="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Git version 2.25.1, Source Tree 3.3.8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Bootstrap 3.3.2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SQL Developer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19.2.1.247.2212</a:t>
            </a:r>
            <a:endParaRPr lang="en-US" altLang="ko-KR" sz="1100" kern="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I am port(</a:t>
            </a:r>
            <a:r>
              <a:rPr lang="ko-KR" altLang="en-US" sz="1100" kern="0" dirty="0" smtClean="0">
                <a:latin typeface="배달의민족 주아" pitchFamily="18" charset="-127"/>
                <a:ea typeface="배달의민족 주아" pitchFamily="18" charset="-127"/>
              </a:rPr>
              <a:t>결제</a:t>
            </a: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), </a:t>
            </a:r>
            <a:r>
              <a:rPr lang="en-US" altLang="ko-KR" sz="1100" kern="0" dirty="0" err="1" smtClean="0">
                <a:latin typeface="배달의민족 주아" pitchFamily="18" charset="-127"/>
                <a:ea typeface="배달의민족 주아" pitchFamily="18" charset="-127"/>
              </a:rPr>
              <a:t>highchart</a:t>
            </a: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ko-KR" altLang="en-US" sz="1100" kern="0" dirty="0" smtClean="0">
                <a:latin typeface="배달의민족 주아" pitchFamily="18" charset="-127"/>
                <a:ea typeface="배달의민족 주아" pitchFamily="18" charset="-127"/>
              </a:rPr>
              <a:t>차</a:t>
            </a:r>
            <a:r>
              <a:rPr lang="ko-KR" altLang="en-US" sz="1100" kern="0" dirty="0">
                <a:latin typeface="배달의민족 주아" pitchFamily="18" charset="-127"/>
                <a:ea typeface="배달의민족 주아" pitchFamily="18" charset="-127"/>
              </a:rPr>
              <a:t>트</a:t>
            </a: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)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013337" y="1685889"/>
            <a:ext cx="1373044" cy="387798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Develop OS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DB Server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Python</a:t>
            </a:r>
            <a:endParaRPr lang="en-US" altLang="ko-KR" sz="1100" kern="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Web Server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Django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>
                <a:latin typeface="배달의민족 주아" pitchFamily="18" charset="-127"/>
                <a:ea typeface="배달의민족 주아" pitchFamily="18" charset="-127"/>
              </a:rPr>
              <a:t>]</a:t>
            </a: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Framework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1100" kern="0" dirty="0" smtClean="0">
                <a:latin typeface="배달의민족 주아" pitchFamily="18" charset="-127"/>
                <a:ea typeface="배달의민족 주아" pitchFamily="18" charset="-127"/>
              </a:rPr>
              <a:t>웹 표준 준수</a:t>
            </a:r>
            <a:endParaRPr lang="en-US" altLang="ko-KR" sz="1100" kern="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Develop language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Database Modeling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Documentation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1100" kern="0" dirty="0" smtClean="0">
                <a:latin typeface="배달의민족 주아" pitchFamily="18" charset="-127"/>
                <a:ea typeface="배달의민족 주아" pitchFamily="18" charset="-127"/>
              </a:rPr>
              <a:t>형상관리</a:t>
            </a:r>
            <a:endParaRPr lang="en-US" altLang="ko-KR" sz="1100" kern="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Plugin</a:t>
            </a:r>
            <a:endParaRPr lang="en-US" altLang="ko-KR" sz="1100" kern="0" dirty="0" smtClean="0">
              <a:latin typeface="배달의민족 주아" pitchFamily="18" charset="-127"/>
              <a:ea typeface="배달의민족 주아" pitchFamily="18" charset="-127"/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Develop Toll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API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423305" y="1719772"/>
            <a:ext cx="288032" cy="362406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:</a:t>
            </a:r>
            <a:endParaRPr lang="en-US" altLang="ko-KR" sz="1100" kern="0" dirty="0">
              <a:latin typeface="배달의민족 주아" pitchFamily="18" charset="-127"/>
              <a:ea typeface="배달의민족 주아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 smtClean="0">
                <a:latin typeface="배달의민족 주아" pitchFamily="18" charset="-127"/>
                <a:ea typeface="배달의민족 주아" pitchFamily="18" charset="-127"/>
              </a:rPr>
              <a:t>: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>
                <a:latin typeface="배달의민족 주아" pitchFamily="18" charset="-127"/>
                <a:ea typeface="배달의민족 주아" pitchFamily="18" charset="-127"/>
              </a:rPr>
              <a:t>:</a:t>
            </a:r>
            <a:endParaRPr lang="en-US" altLang="ko-KR" sz="1100" kern="0" dirty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57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수강신청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결제하기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228CA17-7273-4E18-94C2-32AA1DAAA008}"/>
              </a:ext>
            </a:extLst>
          </p:cNvPr>
          <p:cNvSpPr txBox="1"/>
          <p:nvPr/>
        </p:nvSpPr>
        <p:spPr>
          <a:xfrm>
            <a:off x="648657" y="1657075"/>
            <a:ext cx="460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 – </a:t>
            </a:r>
            <a:r>
              <a:rPr lang="ko-KR" altLang="en-US" sz="1600" dirty="0">
                <a:solidFill>
                  <a:srgbClr val="FF0000"/>
                </a:solidFill>
              </a:rPr>
              <a:t>학생과 학부모를 구분하기 위한 코드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E138847-00DF-44E9-9502-58C3E72D7BFA}"/>
              </a:ext>
            </a:extLst>
          </p:cNvPr>
          <p:cNvSpPr/>
          <p:nvPr/>
        </p:nvSpPr>
        <p:spPr>
          <a:xfrm>
            <a:off x="7178153" y="144942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6851775-D687-4AB8-B938-1E116F2ABBAA}"/>
              </a:ext>
            </a:extLst>
          </p:cNvPr>
          <p:cNvSpPr txBox="1"/>
          <p:nvPr/>
        </p:nvSpPr>
        <p:spPr>
          <a:xfrm>
            <a:off x="7558467" y="1394194"/>
            <a:ext cx="28904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학부모가 접속했을 경우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student_info</a:t>
            </a:r>
            <a:r>
              <a:rPr lang="ko-KR" altLang="en-US" sz="1200" dirty="0"/>
              <a:t>가 존재 할 경우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-&gt; input</a:t>
            </a:r>
            <a:r>
              <a:rPr lang="ko-KR" altLang="en-US" sz="1200" dirty="0"/>
              <a:t>태그에 학생 코드를 숨겨 전송합니다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학부모가 결제 </a:t>
            </a:r>
            <a:r>
              <a:rPr lang="ko-KR" altLang="en-US" sz="1200" dirty="0" err="1"/>
              <a:t>했어도</a:t>
            </a:r>
            <a:r>
              <a:rPr lang="ko-KR" altLang="en-US" sz="1200" dirty="0"/>
              <a:t> 수강 테이블에는 학생의 학생 일련번호를 담기 위함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수강은 학생이 하는 것이므로</a:t>
            </a:r>
            <a:r>
              <a:rPr lang="en-US" altLang="ko-KR" sz="1200" dirty="0"/>
              <a:t>)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2CA6BC12-D354-44E5-BC04-95609F80A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3" y="2140149"/>
            <a:ext cx="6515100" cy="259080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F79E934-5A8D-4B82-A834-75FB1FBCCDA6}"/>
              </a:ext>
            </a:extLst>
          </p:cNvPr>
          <p:cNvSpPr/>
          <p:nvPr/>
        </p:nvSpPr>
        <p:spPr>
          <a:xfrm>
            <a:off x="855758" y="3164348"/>
            <a:ext cx="5240242" cy="117905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7D2B4ED3-2C97-4FE4-B76A-CF4BA81B3761}"/>
              </a:ext>
            </a:extLst>
          </p:cNvPr>
          <p:cNvSpPr/>
          <p:nvPr/>
        </p:nvSpPr>
        <p:spPr>
          <a:xfrm>
            <a:off x="644065" y="305442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259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42" grpId="0" animBg="1"/>
      <p:bldP spid="4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836406"/>
            <a:ext cx="682557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등록하기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 페이지</a:t>
            </a:r>
            <a:r>
              <a:rPr lang="en-US" altLang="ko-KR" dirty="0">
                <a:solidFill>
                  <a:prstClr val="white"/>
                </a:solidFill>
              </a:rPr>
              <a:t>) – </a:t>
            </a:r>
            <a:r>
              <a:rPr lang="ko-KR" altLang="en-US" dirty="0">
                <a:solidFill>
                  <a:prstClr val="white"/>
                </a:solidFill>
              </a:rPr>
              <a:t>강의선택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시험목록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38093" y="119179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1130313"/>
            <a:ext cx="2376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로그인한 선생님이 등록한 강의 목록을 보여줍니다</a:t>
            </a:r>
            <a:r>
              <a:rPr lang="en-US" altLang="ko-KR" sz="1200" dirty="0"/>
              <a:t>.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38093" y="187141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23527" y="1821984"/>
            <a:ext cx="221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원하는 강의를 클릭하면 시험목록 페이지로 넘어갑니다</a:t>
            </a:r>
            <a:r>
              <a:rPr lang="en-US" altLang="ko-KR" sz="1200" dirty="0"/>
              <a:t>.</a:t>
            </a:r>
          </a:p>
        </p:txBody>
      </p:sp>
      <p:pic>
        <p:nvPicPr>
          <p:cNvPr id="13314" name="Picture 2" descr="C:\Users\mrhi6\Desktop\프로젝트(공민우)\시험응시(사용자)\강의 선택(선생님페이지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3" t="18852" b="6717"/>
          <a:stretch/>
        </p:blipFill>
        <p:spPr bwMode="auto">
          <a:xfrm>
            <a:off x="273987" y="1500079"/>
            <a:ext cx="4810474" cy="25993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44065" y="2197304"/>
            <a:ext cx="4092056" cy="120492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494582" y="2054286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727569" y="2799764"/>
            <a:ext cx="3525729" cy="35532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644065" y="2656819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13315" name="Picture 3" descr="C:\Users\mrhi6\Desktop\프로젝트(공민우)\시험응시(사용자)\시험 등록하기(선생님 페이지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16" y="3100700"/>
            <a:ext cx="4975464" cy="29496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6236369" y="3983766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38727" y="277250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23527" y="2748169"/>
            <a:ext cx="2212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등록 일을 기준으로 내림차순으로 보여준다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최신 등록 시험이 위쪽에 배치</a:t>
            </a:r>
            <a:r>
              <a:rPr lang="en-US" altLang="ko-KR" sz="1200" dirty="0"/>
              <a:t>)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208467" y="4687358"/>
            <a:ext cx="475956" cy="35532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6111010" y="4570779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38093" y="376001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45375" y="3719051"/>
            <a:ext cx="221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시험 등록 버튼을 누르면 새로운 시험을 등록할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4625574" y="4688252"/>
            <a:ext cx="1322145" cy="127594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45518" y="468084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4701638"/>
            <a:ext cx="221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수정 버튼을 누르면 해당 시험을 수정할 수 있는 페이지가 나옵니다</a:t>
            </a:r>
            <a:r>
              <a:rPr lang="en-US" altLang="ko-KR" sz="1200" dirty="0"/>
              <a:t>.</a:t>
            </a:r>
          </a:p>
        </p:txBody>
      </p:sp>
      <p:sp>
        <p:nvSpPr>
          <p:cNvPr id="48" name="모서리가 둥근 직사각형 14">
            <a:extLst>
              <a:ext uri="{FF2B5EF4-FFF2-40B4-BE49-F238E27FC236}">
                <a16:creationId xmlns:a16="http://schemas.microsoft.com/office/drawing/2014/main" xmlns="" id="{AD3D3819-B612-4BCE-8778-C9F02200C635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9F821D7E-A06B-4385-8BAE-D18F36A6AE50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6CBD3B38-E13D-4465-8C9A-5F38FAF70A55}"/>
              </a:ext>
            </a:extLst>
          </p:cNvPr>
          <p:cNvSpPr/>
          <p:nvPr/>
        </p:nvSpPr>
        <p:spPr>
          <a:xfrm>
            <a:off x="4549256" y="4570779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6308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/>
      <p:bldP spid="49" grpId="0" animBg="1"/>
      <p:bldP spid="50" grpId="0"/>
      <p:bldP spid="52" grpId="0" animBg="1"/>
      <p:bldP spid="38" grpId="0" animBg="1"/>
      <p:bldP spid="54" grpId="0" animBg="1"/>
      <p:bldP spid="53" grpId="0" animBg="1"/>
      <p:bldP spid="58" grpId="0" animBg="1"/>
      <p:bldP spid="61" grpId="0" animBg="1"/>
      <p:bldP spid="62" grpId="0"/>
      <p:bldP spid="64" grpId="0" animBg="1"/>
      <p:bldP spid="63" grpId="0" animBg="1"/>
      <p:bldP spid="65" grpId="0" animBg="1"/>
      <p:bldP spid="66" grpId="0"/>
      <p:bldP spid="67" grpId="0" animBg="1"/>
      <p:bldP spid="69" grpId="0" animBg="1"/>
      <p:bldP spid="70" grpId="0"/>
      <p:bldP spid="5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836406"/>
            <a:ext cx="4504929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등록하기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 페이지</a:t>
            </a:r>
            <a:r>
              <a:rPr lang="en-US" altLang="ko-KR" dirty="0">
                <a:solidFill>
                  <a:prstClr val="white"/>
                </a:solidFill>
              </a:rPr>
              <a:t>) - </a:t>
            </a:r>
            <a:r>
              <a:rPr lang="ko-KR" altLang="en-US" dirty="0">
                <a:solidFill>
                  <a:prstClr val="white"/>
                </a:solidFill>
              </a:rPr>
              <a:t>시험등록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1130313"/>
            <a:ext cx="2376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등록 할 문제의 </a:t>
            </a:r>
            <a:r>
              <a:rPr lang="ko-KR" altLang="en-US" sz="1200" dirty="0" err="1"/>
              <a:t>갯수를</a:t>
            </a:r>
            <a:r>
              <a:rPr lang="ko-KR" altLang="en-US" sz="1200" dirty="0"/>
              <a:t> 동적으로 받을 수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텍스트 박스에 문제 수를 입력 한 후 생성 버튼을 누르면 입력 한 수만큼의 문제가 만들어집니다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디폴트 값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r>
              <a:rPr lang="en-US" altLang="ko-KR" sz="1200" dirty="0"/>
              <a:t>5</a:t>
            </a:r>
            <a:r>
              <a:rPr lang="ko-KR" altLang="en-US" sz="1200" dirty="0"/>
              <a:t>문제</a:t>
            </a:r>
            <a:r>
              <a:rPr lang="en-US" altLang="ko-KR" sz="1200" dirty="0"/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2470455"/>
            <a:ext cx="22121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생성 버튼을 눌렀을 때 나타날 수 있는 팝업 창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문제 수를 정수 값으로 입력 하여야 하며</a:t>
            </a:r>
            <a:r>
              <a:rPr lang="en-US" altLang="ko-KR" sz="1200" dirty="0"/>
              <a:t>, 1~20 </a:t>
            </a:r>
            <a:r>
              <a:rPr lang="ko-KR" altLang="en-US" sz="1200" dirty="0"/>
              <a:t>사이의 값만 입력 할 수 있습니다</a:t>
            </a:r>
            <a:r>
              <a:rPr lang="en-US" altLang="ko-KR" sz="1200" dirty="0"/>
              <a:t>.</a:t>
            </a:r>
          </a:p>
        </p:txBody>
      </p:sp>
      <p:pic>
        <p:nvPicPr>
          <p:cNvPr id="14338" name="Picture 2" descr="C:\Users\mrhi6\Desktop\프로젝트(공민우)\시험응시(사용자)\시험문제 등록-상세 (선생님 페이지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70" y="1445387"/>
            <a:ext cx="5224205" cy="46361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647250" y="1920782"/>
            <a:ext cx="3602469" cy="73180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527571" y="1790260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14339" name="Picture 3" descr="C:\Users\mrhi6\Desktop\프로젝트(공민우)\시험응시(사용자)\1~20 사이값 입력 aler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97" y="2513302"/>
            <a:ext cx="3749086" cy="12161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mrhi6\Desktop\프로젝트(공민우)\시험응시(사용자)\문제수 입력 alert(정수값 입력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365" y="3127979"/>
            <a:ext cx="3630675" cy="11678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3748125" y="2040161"/>
            <a:ext cx="452402" cy="29393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41570" y="119028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54174" y="245741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3088704" y="2370358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7" name="모서리가 둥근 직사각형 14">
            <a:extLst>
              <a:ext uri="{FF2B5EF4-FFF2-40B4-BE49-F238E27FC236}">
                <a16:creationId xmlns:a16="http://schemas.microsoft.com/office/drawing/2014/main" xmlns="" id="{5F3DD31F-0044-42CD-B9BA-04D8F2FE7BBF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C804359-4D66-4DA6-9321-A1877BB08CEA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9137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0" grpId="0"/>
      <p:bldP spid="51" grpId="0" animBg="1"/>
      <p:bldP spid="48" grpId="0" animBg="1"/>
      <p:bldP spid="59" grpId="0" animBg="1"/>
      <p:bldP spid="60" grpId="0" animBg="1"/>
      <p:bldP spid="71" grpId="0" animBg="1"/>
      <p:bldP spid="7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836406"/>
            <a:ext cx="4504929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등록하기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 페이지</a:t>
            </a:r>
            <a:r>
              <a:rPr lang="en-US" altLang="ko-KR" dirty="0">
                <a:solidFill>
                  <a:prstClr val="white"/>
                </a:solidFill>
              </a:rPr>
              <a:t>) - </a:t>
            </a:r>
            <a:r>
              <a:rPr lang="ko-KR" altLang="en-US" dirty="0">
                <a:solidFill>
                  <a:prstClr val="white"/>
                </a:solidFill>
              </a:rPr>
              <a:t>시험등록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1130313"/>
            <a:ext cx="23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모든 값을 입력한 후 시험 등록하기 버튼을 누르면 해당 시험이 등록됩니다</a:t>
            </a:r>
            <a:r>
              <a:rPr lang="en-US" altLang="ko-KR" sz="1200" dirty="0"/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2470455"/>
            <a:ext cx="221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모든 값을 입력하지 않고 등록하기 버튼을 눌렀을 경우 나타나는 팝업 메시지</a:t>
            </a:r>
            <a:r>
              <a:rPr lang="en-US" altLang="ko-KR" sz="1200" dirty="0"/>
              <a:t>.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41570" y="119028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54174" y="245741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15362" name="Picture 2" descr="C:\Users\mrhi6\Desktop\프로젝트(공민우)\시험응시(사용자)\10문제 생성했을 경우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33"/>
          <a:stretch/>
        </p:blipFill>
        <p:spPr bwMode="auto">
          <a:xfrm>
            <a:off x="236017" y="1476684"/>
            <a:ext cx="4886414" cy="43667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mrhi6\Desktop\프로젝트(공민우)\시험응시(사용자)\모든 값을 입력하지 않았을 경우 alert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" t="-1" b="8008"/>
          <a:stretch/>
        </p:blipFill>
        <p:spPr bwMode="auto">
          <a:xfrm>
            <a:off x="4119730" y="1681600"/>
            <a:ext cx="3276040" cy="9767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2013100" y="5203867"/>
            <a:ext cx="666124" cy="29393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1911528" y="5085395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6" name="꺾인 연결선 5"/>
          <p:cNvCxnSpPr>
            <a:stCxn id="41" idx="0"/>
            <a:endCxn id="15363" idx="1"/>
          </p:cNvCxnSpPr>
          <p:nvPr/>
        </p:nvCxnSpPr>
        <p:spPr>
          <a:xfrm rot="5400000" flipH="1" flipV="1">
            <a:off x="1715999" y="2800136"/>
            <a:ext cx="3033895" cy="1773568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3924396" y="1571945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15364" name="Picture 4" descr="C:\Users\mrhi6\Desktop\프로젝트(공민우)\시험응시(사용자)\20문제 생성했을 경우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1" y="3185876"/>
            <a:ext cx="3296443" cy="29964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3710167" y="3115811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65889" y="354372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11" y="3555183"/>
            <a:ext cx="2212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20</a:t>
            </a:r>
            <a:r>
              <a:rPr lang="ko-KR" altLang="en-US" sz="1200" dirty="0"/>
              <a:t>문제를 생성했을 경우</a:t>
            </a:r>
            <a:r>
              <a:rPr lang="en-US" altLang="ko-KR" sz="1200" dirty="0"/>
              <a:t> </a:t>
            </a:r>
            <a:r>
              <a:rPr lang="ko-KR" altLang="en-US" sz="1200" dirty="0"/>
              <a:t>화면</a:t>
            </a:r>
            <a:endParaRPr lang="en-US" altLang="ko-KR" sz="1200" dirty="0"/>
          </a:p>
        </p:txBody>
      </p:sp>
      <p:sp>
        <p:nvSpPr>
          <p:cNvPr id="38" name="모서리가 둥근 직사각형 14">
            <a:extLst>
              <a:ext uri="{FF2B5EF4-FFF2-40B4-BE49-F238E27FC236}">
                <a16:creationId xmlns:a16="http://schemas.microsoft.com/office/drawing/2014/main" xmlns="" id="{5E223960-3AA1-420D-9741-CC0E9E6D8236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7C92E4E-E2C7-48CA-8F1B-F292DFCDE700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1068E21E-D089-4B0D-87D8-06E32792BBBB}"/>
              </a:ext>
            </a:extLst>
          </p:cNvPr>
          <p:cNvSpPr/>
          <p:nvPr/>
        </p:nvSpPr>
        <p:spPr>
          <a:xfrm>
            <a:off x="5250817" y="4016482"/>
            <a:ext cx="617162" cy="26976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59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0" grpId="0"/>
      <p:bldP spid="60" grpId="0" animBg="1"/>
      <p:bldP spid="71" grpId="0" animBg="1"/>
      <p:bldP spid="41" grpId="0" animBg="1"/>
      <p:bldP spid="37" grpId="0" animBg="1"/>
      <p:bldP spid="52" grpId="0" animBg="1"/>
      <p:bldP spid="53" grpId="0" animBg="1"/>
      <p:bldP spid="54" grpId="0" animBg="1"/>
      <p:bldP spid="55" grpId="0"/>
      <p:bldP spid="4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등록하기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시험 등록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E138847-00DF-44E9-9502-58C3E72D7BFA}"/>
              </a:ext>
            </a:extLst>
          </p:cNvPr>
          <p:cNvSpPr/>
          <p:nvPr/>
        </p:nvSpPr>
        <p:spPr>
          <a:xfrm>
            <a:off x="6096000" y="115759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6851775-D687-4AB8-B938-1E116F2ABBAA}"/>
              </a:ext>
            </a:extLst>
          </p:cNvPr>
          <p:cNvSpPr txBox="1"/>
          <p:nvPr/>
        </p:nvSpPr>
        <p:spPr>
          <a:xfrm>
            <a:off x="6508022" y="1157593"/>
            <a:ext cx="28904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부터 입력 받은 문제의 수 만큼 반복문을 사용하여 빈 리스트에 추가합니다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Ex) 3</a:t>
            </a:r>
            <a:r>
              <a:rPr lang="ko-KR" altLang="en-US" sz="1200" dirty="0"/>
              <a:t>문제를 받았으면</a:t>
            </a:r>
            <a:r>
              <a:rPr lang="en-US" altLang="ko-KR" sz="1200" dirty="0"/>
              <a:t> [1,2,3] </a:t>
            </a:r>
            <a:r>
              <a:rPr lang="ko-KR" altLang="en-US" sz="1200" dirty="0"/>
              <a:t>의 리스트를 만듭니다</a:t>
            </a:r>
            <a:r>
              <a:rPr lang="en-US" altLang="ko-KR" sz="1200" dirty="0"/>
              <a:t>. 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65ACD185-57A1-4A04-AA67-2CC1C1032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65" y="1838924"/>
            <a:ext cx="5329632" cy="415424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410E008-DC58-45D2-815E-BC6084EA91C8}"/>
              </a:ext>
            </a:extLst>
          </p:cNvPr>
          <p:cNvSpPr txBox="1"/>
          <p:nvPr/>
        </p:nvSpPr>
        <p:spPr>
          <a:xfrm>
            <a:off x="576320" y="1404118"/>
            <a:ext cx="460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 – </a:t>
            </a:r>
            <a:r>
              <a:rPr lang="ko-KR" altLang="en-US" sz="1600" dirty="0">
                <a:solidFill>
                  <a:srgbClr val="FF0000"/>
                </a:solidFill>
              </a:rPr>
              <a:t>시험 문제를 동적으로 받기위한 코드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225BD1E3-9340-42F1-9F11-DB44A5BF4470}"/>
              </a:ext>
            </a:extLst>
          </p:cNvPr>
          <p:cNvSpPr/>
          <p:nvPr/>
        </p:nvSpPr>
        <p:spPr>
          <a:xfrm>
            <a:off x="924761" y="3483820"/>
            <a:ext cx="4550121" cy="19700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0780E48-7C57-4838-9568-4227F9198FED}"/>
              </a:ext>
            </a:extLst>
          </p:cNvPr>
          <p:cNvSpPr/>
          <p:nvPr/>
        </p:nvSpPr>
        <p:spPr>
          <a:xfrm>
            <a:off x="674083" y="3610391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C75FBEA1-1AF0-4D9B-9F97-57D14943C24B}"/>
              </a:ext>
            </a:extLst>
          </p:cNvPr>
          <p:cNvSpPr/>
          <p:nvPr/>
        </p:nvSpPr>
        <p:spPr>
          <a:xfrm>
            <a:off x="3698578" y="5120621"/>
            <a:ext cx="1765907" cy="23022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BC429E1-16C5-4300-9A1E-7869802DF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32" y="2507636"/>
            <a:ext cx="5154003" cy="364734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92578286-AAE5-42C1-9163-3D7DB8604FD9}"/>
              </a:ext>
            </a:extLst>
          </p:cNvPr>
          <p:cNvSpPr/>
          <p:nvPr/>
        </p:nvSpPr>
        <p:spPr>
          <a:xfrm>
            <a:off x="5523241" y="2510400"/>
            <a:ext cx="1397524" cy="31459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68D5334C-7026-4C9A-8E3E-9DE43887B279}"/>
              </a:ext>
            </a:extLst>
          </p:cNvPr>
          <p:cNvSpPr txBox="1"/>
          <p:nvPr/>
        </p:nvSpPr>
        <p:spPr>
          <a:xfrm>
            <a:off x="6077887" y="2153416"/>
            <a:ext cx="789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xmlns="" id="{6C27BA7D-1473-464C-99F2-F8BB5FE57C9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29231" y="3458493"/>
            <a:ext cx="2426047" cy="844461"/>
          </a:xfrm>
          <a:prstGeom prst="bentConnector3">
            <a:avLst>
              <a:gd name="adj1" fmla="val 9984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13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3" grpId="0" animBg="1"/>
      <p:bldP spid="34" grpId="0" animBg="1"/>
      <p:bldP spid="41" grpId="0" animBg="1"/>
      <p:bldP spid="44" grpId="0" animBg="1"/>
      <p:bldP spid="4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등록하기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시험 등록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CE138847-00DF-44E9-9502-58C3E72D7BFA}"/>
              </a:ext>
            </a:extLst>
          </p:cNvPr>
          <p:cNvSpPr/>
          <p:nvPr/>
        </p:nvSpPr>
        <p:spPr>
          <a:xfrm>
            <a:off x="7259291" y="308442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6851775-D687-4AB8-B938-1E116F2ABBAA}"/>
              </a:ext>
            </a:extLst>
          </p:cNvPr>
          <p:cNvSpPr txBox="1"/>
          <p:nvPr/>
        </p:nvSpPr>
        <p:spPr>
          <a:xfrm>
            <a:off x="7557083" y="3056018"/>
            <a:ext cx="3074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부터 입력 받은 문제의 수 만큼 반복문을 사용하여 빈 리스트에 추가합니다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Ex) 3</a:t>
            </a:r>
            <a:r>
              <a:rPr lang="ko-KR" altLang="en-US" sz="1200" dirty="0"/>
              <a:t>문제를 받았으면</a:t>
            </a:r>
            <a:r>
              <a:rPr lang="en-US" altLang="ko-KR" sz="1200" dirty="0"/>
              <a:t> [1,2,3] </a:t>
            </a:r>
            <a:r>
              <a:rPr lang="ko-KR" altLang="en-US" sz="1200" dirty="0"/>
              <a:t>의 리스트를 만듭니다</a:t>
            </a:r>
            <a:r>
              <a:rPr lang="en-US" altLang="ko-KR" sz="1200" dirty="0"/>
              <a:t>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410E008-DC58-45D2-815E-BC6084EA91C8}"/>
              </a:ext>
            </a:extLst>
          </p:cNvPr>
          <p:cNvSpPr txBox="1"/>
          <p:nvPr/>
        </p:nvSpPr>
        <p:spPr>
          <a:xfrm>
            <a:off x="576320" y="1404118"/>
            <a:ext cx="460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 – </a:t>
            </a:r>
            <a:r>
              <a:rPr lang="ko-KR" altLang="en-US" sz="1600" dirty="0">
                <a:solidFill>
                  <a:srgbClr val="FF0000"/>
                </a:solidFill>
              </a:rPr>
              <a:t>시험 문제를 동적으로 받기위한 코드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4B7C5397-4698-4148-8F8A-DA415C51F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23" y="1814863"/>
            <a:ext cx="6826904" cy="395095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0DDF6E2-CFCE-4A6E-922E-B40C707E7706}"/>
              </a:ext>
            </a:extLst>
          </p:cNvPr>
          <p:cNvSpPr/>
          <p:nvPr/>
        </p:nvSpPr>
        <p:spPr>
          <a:xfrm>
            <a:off x="656996" y="4229044"/>
            <a:ext cx="3664747" cy="122483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BB08B467-3AAC-42F7-82DE-B601609A9269}"/>
              </a:ext>
            </a:extLst>
          </p:cNvPr>
          <p:cNvSpPr/>
          <p:nvPr/>
        </p:nvSpPr>
        <p:spPr>
          <a:xfrm>
            <a:off x="515352" y="4133951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8B2CADBE-D40B-4A3D-88F7-04002049A491}"/>
              </a:ext>
            </a:extLst>
          </p:cNvPr>
          <p:cNvSpPr/>
          <p:nvPr/>
        </p:nvSpPr>
        <p:spPr>
          <a:xfrm>
            <a:off x="633128" y="2494624"/>
            <a:ext cx="6460691" cy="163816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E8797A69-89D3-4EE4-862C-49F442E96C33}"/>
              </a:ext>
            </a:extLst>
          </p:cNvPr>
          <p:cNvSpPr/>
          <p:nvPr/>
        </p:nvSpPr>
        <p:spPr>
          <a:xfrm>
            <a:off x="7259291" y="150596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1E258EF-6107-4A0E-A675-20D7D26A6255}"/>
              </a:ext>
            </a:extLst>
          </p:cNvPr>
          <p:cNvSpPr txBox="1"/>
          <p:nvPr/>
        </p:nvSpPr>
        <p:spPr>
          <a:xfrm>
            <a:off x="7548364" y="1450745"/>
            <a:ext cx="3074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유효성 체크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정수 값만 입력가능</a:t>
            </a:r>
            <a:r>
              <a:rPr lang="en-US" altLang="ko-KR" sz="1200" dirty="0"/>
              <a:t>, 1~20</a:t>
            </a:r>
            <a:r>
              <a:rPr lang="ko-KR" altLang="en-US" sz="1200" dirty="0"/>
              <a:t>사이의 수만 입력 가능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그렇지 않을 경우 메시지를 띄웁니다</a:t>
            </a:r>
            <a:r>
              <a:rPr lang="en-US" altLang="ko-KR" sz="1200" dirty="0"/>
              <a:t>.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3EF443A8-F1DE-4708-A8BF-5491885071F0}"/>
              </a:ext>
            </a:extLst>
          </p:cNvPr>
          <p:cNvSpPr/>
          <p:nvPr/>
        </p:nvSpPr>
        <p:spPr>
          <a:xfrm>
            <a:off x="2757615" y="5163506"/>
            <a:ext cx="1390874" cy="29037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176B524F-650E-458A-A8D2-03D595BC8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563" y="2164619"/>
            <a:ext cx="5583020" cy="3950952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341009DB-6D8A-4BA2-B58A-8DBE90868BB3}"/>
              </a:ext>
            </a:extLst>
          </p:cNvPr>
          <p:cNvSpPr/>
          <p:nvPr/>
        </p:nvSpPr>
        <p:spPr>
          <a:xfrm>
            <a:off x="4483459" y="2172324"/>
            <a:ext cx="1397524" cy="31459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A430397D-A954-47B3-B995-23DA0306A92B}"/>
              </a:ext>
            </a:extLst>
          </p:cNvPr>
          <p:cNvSpPr txBox="1"/>
          <p:nvPr/>
        </p:nvSpPr>
        <p:spPr>
          <a:xfrm>
            <a:off x="5099048" y="1840889"/>
            <a:ext cx="789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(html)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xmlns="" id="{998A102B-8093-44A6-9A70-E683EE8F479B}"/>
              </a:ext>
            </a:extLst>
          </p:cNvPr>
          <p:cNvCxnSpPr>
            <a:cxnSpLocks/>
            <a:endCxn id="53" idx="1"/>
          </p:cNvCxnSpPr>
          <p:nvPr/>
        </p:nvCxnSpPr>
        <p:spPr>
          <a:xfrm rot="5400000" flipH="1" flipV="1">
            <a:off x="2602564" y="3259533"/>
            <a:ext cx="2810806" cy="95098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9D2B8CE3-3AC8-48A7-BFE7-A8E1D63052FF}"/>
              </a:ext>
            </a:extLst>
          </p:cNvPr>
          <p:cNvSpPr/>
          <p:nvPr/>
        </p:nvSpPr>
        <p:spPr>
          <a:xfrm>
            <a:off x="435635" y="243765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3546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42" grpId="0" animBg="1"/>
      <p:bldP spid="44" grpId="0" animBg="1"/>
      <p:bldP spid="46" grpId="0" animBg="1"/>
      <p:bldP spid="48" grpId="0" animBg="1"/>
      <p:bldP spid="49" grpId="0"/>
      <p:bldP spid="50" grpId="0" animBg="1"/>
      <p:bldP spid="53" grpId="0" animBg="1"/>
      <p:bldP spid="54" grpId="0"/>
      <p:bldP spid="4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/>
                </a:solidFill>
              </a:rPr>
              <a:t>발표일 </a:t>
            </a:r>
            <a:r>
              <a:rPr lang="en-US" altLang="ko-KR" sz="1100" dirty="0">
                <a:solidFill>
                  <a:prstClr val="white"/>
                </a:solidFill>
              </a:rPr>
              <a:t>2020 -</a:t>
            </a:r>
            <a:r>
              <a:rPr lang="en-US" altLang="ko-KR" sz="1100" dirty="0" smtClean="0">
                <a:solidFill>
                  <a:prstClr val="white"/>
                </a:solidFill>
              </a:rPr>
              <a:t>12-04</a:t>
            </a:r>
            <a:endParaRPr lang="en-US" altLang="ko-KR" sz="105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등록하기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시험 등록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1E258EF-6107-4A0E-A675-20D7D26A6255}"/>
              </a:ext>
            </a:extLst>
          </p:cNvPr>
          <p:cNvSpPr txBox="1"/>
          <p:nvPr/>
        </p:nvSpPr>
        <p:spPr>
          <a:xfrm>
            <a:off x="6062342" y="909293"/>
            <a:ext cx="3074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 </a:t>
            </a:r>
            <a:r>
              <a:rPr lang="ko-KR" altLang="en-US" sz="1200" dirty="0"/>
              <a:t>유효성 체크 </a:t>
            </a:r>
            <a:r>
              <a:rPr lang="en-US" altLang="ko-KR" sz="1200" dirty="0"/>
              <a:t>]</a:t>
            </a:r>
          </a:p>
          <a:p>
            <a:r>
              <a:rPr lang="ko-KR" altLang="en-US" sz="1200" dirty="0"/>
              <a:t>모든 값을 입력 했는지 확인합니다</a:t>
            </a:r>
            <a:r>
              <a:rPr lang="en-US" altLang="ko-KR" sz="1200" dirty="0"/>
              <a:t>. And</a:t>
            </a:r>
            <a:r>
              <a:rPr lang="ko-KR" altLang="en-US" sz="1200" dirty="0"/>
              <a:t>를 활용하여 하나의 값이라도 입력하지 않았으면 메시지를 띄웁니다</a:t>
            </a:r>
            <a:r>
              <a:rPr lang="en-US" altLang="ko-KR" sz="1200" dirty="0"/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2B7BB32B-37B7-479B-AA49-83B893182277}"/>
              </a:ext>
            </a:extLst>
          </p:cNvPr>
          <p:cNvSpPr/>
          <p:nvPr/>
        </p:nvSpPr>
        <p:spPr>
          <a:xfrm>
            <a:off x="5780972" y="100126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6" name="그림 5" descr="잔디, 플레이어, 남자, 컴퓨터이(가) 표시된 사진&#10;&#10;자동 생성된 설명">
            <a:extLst>
              <a:ext uri="{FF2B5EF4-FFF2-40B4-BE49-F238E27FC236}">
                <a16:creationId xmlns:a16="http://schemas.microsoft.com/office/drawing/2014/main" xmlns="" id="{119CD683-1A50-4ADE-8902-589F3A0ED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92" y="2034374"/>
            <a:ext cx="8649230" cy="3733611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3348A431-3E23-4538-BEFD-795B126B0D70}"/>
              </a:ext>
            </a:extLst>
          </p:cNvPr>
          <p:cNvSpPr/>
          <p:nvPr/>
        </p:nvSpPr>
        <p:spPr>
          <a:xfrm>
            <a:off x="644065" y="3327692"/>
            <a:ext cx="8407656" cy="85386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220D4E4B-EE2F-4AE2-95BA-537B76F9A6A9}"/>
              </a:ext>
            </a:extLst>
          </p:cNvPr>
          <p:cNvSpPr/>
          <p:nvPr/>
        </p:nvSpPr>
        <p:spPr>
          <a:xfrm>
            <a:off x="402491" y="3292351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56B71AB3-F813-4F02-8BC5-A73998284D94}"/>
              </a:ext>
            </a:extLst>
          </p:cNvPr>
          <p:cNvSpPr/>
          <p:nvPr/>
        </p:nvSpPr>
        <p:spPr>
          <a:xfrm>
            <a:off x="474618" y="4769724"/>
            <a:ext cx="5926182" cy="94852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4C32E14A-0410-4977-AE74-E688D6C52F1A}"/>
              </a:ext>
            </a:extLst>
          </p:cNvPr>
          <p:cNvSpPr/>
          <p:nvPr/>
        </p:nvSpPr>
        <p:spPr>
          <a:xfrm>
            <a:off x="230225" y="4685131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A49AAD9F-C2E3-4A7A-9820-9453C41A2F66}"/>
              </a:ext>
            </a:extLst>
          </p:cNvPr>
          <p:cNvSpPr/>
          <p:nvPr/>
        </p:nvSpPr>
        <p:spPr>
          <a:xfrm>
            <a:off x="446871" y="4285236"/>
            <a:ext cx="3990905" cy="30271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9481E06A-20F9-4DD8-B4CF-6C5462BFA99F}"/>
              </a:ext>
            </a:extLst>
          </p:cNvPr>
          <p:cNvSpPr/>
          <p:nvPr/>
        </p:nvSpPr>
        <p:spPr>
          <a:xfrm>
            <a:off x="250215" y="412619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EE07817B-75C4-4D35-825D-856306AF790C}"/>
              </a:ext>
            </a:extLst>
          </p:cNvPr>
          <p:cNvSpPr txBox="1"/>
          <p:nvPr/>
        </p:nvSpPr>
        <p:spPr>
          <a:xfrm>
            <a:off x="728720" y="1556518"/>
            <a:ext cx="460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 – </a:t>
            </a:r>
            <a:r>
              <a:rPr lang="ko-KR" altLang="en-US" sz="1600" dirty="0">
                <a:solidFill>
                  <a:srgbClr val="FF0000"/>
                </a:solidFill>
              </a:rPr>
              <a:t>입력한 문제 등록하기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B4954FAF-C9BE-4BB7-A395-C12CD2DF34DE}"/>
              </a:ext>
            </a:extLst>
          </p:cNvPr>
          <p:cNvSpPr/>
          <p:nvPr/>
        </p:nvSpPr>
        <p:spPr>
          <a:xfrm>
            <a:off x="9111751" y="194656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B5CAEDD8-9DFA-4D45-96FE-DB7194529E44}"/>
              </a:ext>
            </a:extLst>
          </p:cNvPr>
          <p:cNvSpPr txBox="1"/>
          <p:nvPr/>
        </p:nvSpPr>
        <p:spPr>
          <a:xfrm>
            <a:off x="9393121" y="1883935"/>
            <a:ext cx="1841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시험 객체생성</a:t>
            </a:r>
            <a:endParaRPr lang="en-US" altLang="ko-KR" sz="1200" dirty="0"/>
          </a:p>
          <a:p>
            <a:r>
              <a:rPr lang="ko-KR" altLang="en-US" sz="1200" dirty="0"/>
              <a:t>속성 </a:t>
            </a:r>
            <a:r>
              <a:rPr lang="en-US" altLang="ko-KR" sz="1200" dirty="0"/>
              <a:t>- (</a:t>
            </a:r>
            <a:r>
              <a:rPr lang="ko-KR" altLang="en-US" sz="1200" dirty="0"/>
              <a:t>시험 명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시험 등록일</a:t>
            </a:r>
            <a:r>
              <a:rPr lang="en-US" altLang="ko-KR" sz="1200" dirty="0"/>
              <a:t>)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D822FFFF-4626-4FC6-BB17-15F61045D5D8}"/>
              </a:ext>
            </a:extLst>
          </p:cNvPr>
          <p:cNvSpPr/>
          <p:nvPr/>
        </p:nvSpPr>
        <p:spPr>
          <a:xfrm>
            <a:off x="686152" y="586811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C20A925C-9D3F-49E4-B9E9-BA76C663A561}"/>
              </a:ext>
            </a:extLst>
          </p:cNvPr>
          <p:cNvSpPr txBox="1"/>
          <p:nvPr/>
        </p:nvSpPr>
        <p:spPr>
          <a:xfrm>
            <a:off x="998620" y="5849006"/>
            <a:ext cx="5838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 받은 문제 개수 만큼의 시험 상세 객체</a:t>
            </a:r>
            <a:r>
              <a:rPr lang="en-US" altLang="ko-KR" sz="1200" dirty="0"/>
              <a:t>(</a:t>
            </a:r>
            <a:r>
              <a:rPr lang="ko-KR" altLang="en-US" sz="1200" dirty="0"/>
              <a:t>문제</a:t>
            </a:r>
            <a:r>
              <a:rPr lang="en-US" altLang="ko-KR" sz="1200" dirty="0"/>
              <a:t>, </a:t>
            </a:r>
            <a:r>
              <a:rPr lang="ko-KR" altLang="en-US" sz="1200" dirty="0"/>
              <a:t>지문</a:t>
            </a:r>
            <a:r>
              <a:rPr lang="en-US" altLang="ko-KR" sz="1200" dirty="0"/>
              <a:t>, </a:t>
            </a:r>
            <a:r>
              <a:rPr lang="ko-KR" altLang="en-US" sz="1200" dirty="0"/>
              <a:t>정답</a:t>
            </a:r>
            <a:r>
              <a:rPr lang="en-US" altLang="ko-KR" sz="1200" dirty="0"/>
              <a:t>)</a:t>
            </a:r>
            <a:r>
              <a:rPr lang="ko-KR" altLang="en-US" sz="1200" dirty="0"/>
              <a:t>를 생성 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9492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3" grpId="0" animBg="1"/>
      <p:bldP spid="41" grpId="0" animBg="1"/>
      <p:bldP spid="61" grpId="0" animBg="1"/>
      <p:bldP spid="72" grpId="0" animBg="1"/>
      <p:bldP spid="69" grpId="0" animBg="1"/>
      <p:bldP spid="74" grpId="0" animBg="1"/>
      <p:bldP spid="73" grpId="0" animBg="1"/>
      <p:bldP spid="77" grpId="0" animBg="1"/>
      <p:bldP spid="78" grpId="0"/>
      <p:bldP spid="80" grpId="0" animBg="1"/>
      <p:bldP spid="8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836406"/>
            <a:ext cx="4504929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시험문제 수정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선생님 페이지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1130313"/>
            <a:ext cx="237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수정하고 싶은 부분을 수정한 후 수정완료 버튼을 누르면 수정이 완료됩니다</a:t>
            </a:r>
            <a:r>
              <a:rPr lang="en-US" altLang="ko-KR" sz="1200" dirty="0"/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2355123"/>
            <a:ext cx="221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수정이 완료되었을 경우 나타나는 팝업 창</a:t>
            </a:r>
            <a:r>
              <a:rPr lang="en-US" altLang="ko-KR" sz="1200" dirty="0"/>
              <a:t>.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41570" y="119028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54174" y="234208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16386" name="Picture 2" descr="C:\Users\mrhi6\Desktop\프로젝트(공민우)\시험응시(사용자)\시험등록 (수정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0" y="1453478"/>
            <a:ext cx="4905047" cy="41186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mrhi6\Desktop\프로젝트(공민우)\시험응시(사용자)\시험등록(수정2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06" y="2294325"/>
            <a:ext cx="4256358" cy="38538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3962822" y="4968613"/>
            <a:ext cx="666124" cy="29393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3873248" y="4852927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16388" name="Picture 4" descr="C:\Users\mrhi6\Desktop\프로젝트(공민우)\시험응시(사용자)\수정완료aler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r="2106" b="7267"/>
          <a:stretch/>
        </p:blipFill>
        <p:spPr bwMode="auto">
          <a:xfrm>
            <a:off x="5734860" y="4273474"/>
            <a:ext cx="2973168" cy="9319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꺾인 연결선 3"/>
          <p:cNvCxnSpPr>
            <a:cxnSpLocks/>
            <a:stCxn id="42" idx="0"/>
            <a:endCxn id="16388" idx="0"/>
          </p:cNvCxnSpPr>
          <p:nvPr/>
        </p:nvCxnSpPr>
        <p:spPr>
          <a:xfrm rot="5400000" flipH="1" flipV="1">
            <a:off x="5411095" y="3158264"/>
            <a:ext cx="695139" cy="2925560"/>
          </a:xfrm>
          <a:prstGeom prst="bentConnector3">
            <a:avLst>
              <a:gd name="adj1" fmla="val 132886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14">
            <a:extLst>
              <a:ext uri="{FF2B5EF4-FFF2-40B4-BE49-F238E27FC236}">
                <a16:creationId xmlns:a16="http://schemas.microsoft.com/office/drawing/2014/main" xmlns="" id="{F953B8FC-ABB1-44D5-B074-D1B43142C2BD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04E6E08-C2D5-45C7-930D-E84682C22B74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3F9E48FC-BF0D-4B74-8E16-76B63BC81AF3}"/>
              </a:ext>
            </a:extLst>
          </p:cNvPr>
          <p:cNvSpPr/>
          <p:nvPr/>
        </p:nvSpPr>
        <p:spPr>
          <a:xfrm>
            <a:off x="5618366" y="4221272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906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0" grpId="0"/>
      <p:bldP spid="60" grpId="0" animBg="1"/>
      <p:bldP spid="71" grpId="0" animBg="1"/>
      <p:bldP spid="42" grpId="0" animBg="1"/>
      <p:bldP spid="38" grpId="0" animBg="1"/>
      <p:bldP spid="4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836406"/>
            <a:ext cx="524970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응시하기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사용자 페이지</a:t>
            </a:r>
            <a:r>
              <a:rPr lang="en-US" altLang="ko-KR" dirty="0">
                <a:solidFill>
                  <a:prstClr val="white"/>
                </a:solidFill>
              </a:rPr>
              <a:t>)-</a:t>
            </a:r>
            <a:r>
              <a:rPr lang="ko-KR" altLang="en-US" dirty="0">
                <a:solidFill>
                  <a:prstClr val="white"/>
                </a:solidFill>
              </a:rPr>
              <a:t>학생만 응시 가능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1130313"/>
            <a:ext cx="2376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학생이 수강 신청한 강의 목록이 나옵니다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신청한 강의가 없을 경우 등록된 시험이 없다는 항목이 나오고 다음 버튼은 사라집니다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882420" y="2173288"/>
            <a:ext cx="221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시험 볼 강의를 선택한 후 다음 버튼을 눌렀을 경우 시험 선택 페이지가 나타납니다</a:t>
            </a:r>
            <a:r>
              <a:rPr lang="en-US" altLang="ko-KR" sz="1200" dirty="0"/>
              <a:t>.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41570" y="119028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17410" name="Picture 2" descr="C:\Users\mrhi6\Desktop\프로젝트(공민우)\시험응시(사용자)\시험 응시하기(강의 선택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10" y="1857623"/>
            <a:ext cx="7381572" cy="33377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2331556" y="3824053"/>
            <a:ext cx="3403304" cy="5977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2171923" y="3685125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9" t="17421" b="37235"/>
          <a:stretch/>
        </p:blipFill>
        <p:spPr bwMode="auto">
          <a:xfrm>
            <a:off x="6327317" y="4373806"/>
            <a:ext cx="4019326" cy="17389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2229290" y="6982370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3534367" y="4451724"/>
            <a:ext cx="893254" cy="29393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846986" y="2927008"/>
            <a:ext cx="22121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강의에서 등록된 시험이 있다면 등록된 시험을 보여주는 </a:t>
            </a:r>
            <a:r>
              <a:rPr lang="ko-KR" altLang="en-US" sz="1200" dirty="0" err="1"/>
              <a:t>콤보박스가</a:t>
            </a:r>
            <a:r>
              <a:rPr lang="ko-KR" altLang="en-US" sz="1200" dirty="0"/>
              <a:t> 나타납니다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시험 명과 등록 일이 나타납니다</a:t>
            </a:r>
            <a:r>
              <a:rPr lang="en-US" altLang="ko-KR" sz="1200" dirty="0"/>
              <a:t>.) 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이미 응시한 시험은 나오지 않습니다</a:t>
            </a:r>
            <a:r>
              <a:rPr lang="en-US" altLang="ko-KR" sz="1200" dirty="0"/>
              <a:t>.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60777" y="304861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6076464" y="6610902"/>
            <a:ext cx="3086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등록된 시험이 없을 경우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7414" name="Picture 6" descr="C:\Users\mrhi6\Desktop\프로젝트(공민우)\시험응시(사용자)\학생이 아닐경우 aler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89" y="1332732"/>
            <a:ext cx="2898253" cy="8560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5393906" y="2405362"/>
            <a:ext cx="682558" cy="35299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꺾인 연결선 5"/>
          <p:cNvCxnSpPr>
            <a:cxnSpLocks/>
            <a:stCxn id="56" idx="0"/>
          </p:cNvCxnSpPr>
          <p:nvPr/>
        </p:nvCxnSpPr>
        <p:spPr>
          <a:xfrm rot="16200000" flipV="1">
            <a:off x="4502961" y="1173138"/>
            <a:ext cx="805286" cy="1659162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14">
            <a:extLst>
              <a:ext uri="{FF2B5EF4-FFF2-40B4-BE49-F238E27FC236}">
                <a16:creationId xmlns:a16="http://schemas.microsoft.com/office/drawing/2014/main" xmlns="" id="{8CC3B066-0134-41BD-AE75-20E43F75CF45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E0760422-D554-4D22-998E-190BAEBC84FF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54174" y="2185561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3356443" y="4329380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17412" name="Picture 4" descr="C:\Users\mrhi6\Desktop\프로젝트(공민우)\시험응시(사용자)\시험응시(사용자) 해당시험 선택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2" t="23416" r="18178" b="38037"/>
          <a:stretch/>
        </p:blipFill>
        <p:spPr bwMode="auto">
          <a:xfrm>
            <a:off x="1463506" y="3047093"/>
            <a:ext cx="4783719" cy="194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1822031" y="3813003"/>
            <a:ext cx="3548118" cy="56612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C8670999-AB4E-48E2-8195-A2D25D58FFFB}"/>
              </a:ext>
            </a:extLst>
          </p:cNvPr>
          <p:cNvSpPr/>
          <p:nvPr/>
        </p:nvSpPr>
        <p:spPr>
          <a:xfrm>
            <a:off x="1682795" y="3710112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xmlns="" id="{417F824C-503E-4DAB-9A42-1475FF121C11}"/>
              </a:ext>
            </a:extLst>
          </p:cNvPr>
          <p:cNvCxnSpPr/>
          <p:nvPr/>
        </p:nvCxnSpPr>
        <p:spPr>
          <a:xfrm>
            <a:off x="4076023" y="4373806"/>
            <a:ext cx="2171202" cy="869458"/>
          </a:xfrm>
          <a:prstGeom prst="bentConnector3">
            <a:avLst>
              <a:gd name="adj1" fmla="val -220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36F447B0-EBF3-470B-A53B-1657EF946E3B}"/>
              </a:ext>
            </a:extLst>
          </p:cNvPr>
          <p:cNvSpPr txBox="1"/>
          <p:nvPr/>
        </p:nvSpPr>
        <p:spPr>
          <a:xfrm>
            <a:off x="3776220" y="5355991"/>
            <a:ext cx="2507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등록된 강의가 없을 경우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2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0" grpId="0"/>
      <p:bldP spid="60" grpId="0" animBg="1"/>
      <p:bldP spid="37" grpId="0" animBg="1"/>
      <p:bldP spid="41" grpId="0" animBg="1"/>
      <p:bldP spid="53" grpId="0" animBg="1"/>
      <p:bldP spid="54" grpId="0"/>
      <p:bldP spid="55" grpId="0" animBg="1"/>
      <p:bldP spid="56" grpId="0" animBg="1"/>
      <p:bldP spid="71" grpId="0" animBg="1"/>
      <p:bldP spid="52" grpId="0" animBg="1"/>
      <p:bldP spid="49" grpId="0" animBg="1"/>
      <p:bldP spid="59" grpId="0" animBg="1"/>
      <p:bldP spid="6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280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836406"/>
            <a:ext cx="524970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응시하기 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사용자 페이지</a:t>
            </a:r>
            <a:r>
              <a:rPr lang="en-US" altLang="ko-KR" dirty="0">
                <a:solidFill>
                  <a:prstClr val="white"/>
                </a:solidFill>
              </a:rPr>
              <a:t>)-</a:t>
            </a:r>
            <a:r>
              <a:rPr lang="ko-KR" altLang="en-US" dirty="0">
                <a:solidFill>
                  <a:prstClr val="white"/>
                </a:solidFill>
              </a:rPr>
              <a:t>학생만 응시 가능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1130313"/>
            <a:ext cx="2376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등록된 문제와 객관식 지문이 나옵니다</a:t>
            </a:r>
            <a:r>
              <a:rPr lang="en-US" altLang="ko-KR" sz="1200" dirty="0"/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01366" y="2075031"/>
            <a:ext cx="221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콤보박스를</a:t>
            </a:r>
            <a:r>
              <a:rPr lang="ko-KR" altLang="en-US" sz="1200" dirty="0"/>
              <a:t> 통해 정답을 고를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41570" y="119028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54174" y="209494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888762" y="2815666"/>
            <a:ext cx="2212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응시 버튼을 누르면 문제를 제출할 수 있습니다</a:t>
            </a:r>
            <a:r>
              <a:rPr lang="en-US" altLang="ko-KR" sz="1200" dirty="0"/>
              <a:t>.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41570" y="287676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pic>
        <p:nvPicPr>
          <p:cNvPr id="18434" name="Picture 2" descr="C:\Users\mrhi6\Desktop\프로젝트(공민우)\시험응시(사용자)\시험시작(사용자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9" r="13063"/>
          <a:stretch/>
        </p:blipFill>
        <p:spPr bwMode="auto">
          <a:xfrm>
            <a:off x="610703" y="1333486"/>
            <a:ext cx="4253103" cy="4714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mrhi6\Desktop\프로젝트(공민우)\시험응시(사용자)\시험 응시버튼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04"/>
          <a:stretch/>
        </p:blipFill>
        <p:spPr bwMode="auto">
          <a:xfrm>
            <a:off x="594854" y="1346697"/>
            <a:ext cx="4268951" cy="47146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998620" y="3191815"/>
            <a:ext cx="3524615" cy="155894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765634" y="2991236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1021414" y="4792933"/>
            <a:ext cx="3524615" cy="41433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752874" y="4771376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7AA8E6C6-0F0B-41D8-8F3B-107937F6085F}"/>
              </a:ext>
            </a:extLst>
          </p:cNvPr>
          <p:cNvSpPr/>
          <p:nvPr/>
        </p:nvSpPr>
        <p:spPr>
          <a:xfrm>
            <a:off x="2350581" y="5249440"/>
            <a:ext cx="866280" cy="29181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6BEEE6C3-CC36-4D42-A685-713352C4E87F}"/>
              </a:ext>
            </a:extLst>
          </p:cNvPr>
          <p:cNvSpPr/>
          <p:nvPr/>
        </p:nvSpPr>
        <p:spPr>
          <a:xfrm>
            <a:off x="2005679" y="5293144"/>
            <a:ext cx="232987" cy="231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pic>
        <p:nvPicPr>
          <p:cNvPr id="18438" name="Picture 6" descr="C:\Users\mrhi6\Desktop\프로젝트(공민우)\시험응시(사용자)\시험 응시결과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6" t="24463" r="19188" b="40718"/>
          <a:stretch/>
        </p:blipFill>
        <p:spPr bwMode="auto">
          <a:xfrm>
            <a:off x="5120035" y="4612971"/>
            <a:ext cx="3261809" cy="14644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cxnSpLocks/>
          </p:cNvCxnSpPr>
          <p:nvPr/>
        </p:nvCxnSpPr>
        <p:spPr>
          <a:xfrm>
            <a:off x="2737256" y="5541252"/>
            <a:ext cx="2234391" cy="374270"/>
          </a:xfrm>
          <a:prstGeom prst="bentConnector3">
            <a:avLst>
              <a:gd name="adj1" fmla="val 2614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04A646FC-056C-43C9-953C-F4EFDF95FB30}"/>
              </a:ext>
            </a:extLst>
          </p:cNvPr>
          <p:cNvSpPr/>
          <p:nvPr/>
        </p:nvSpPr>
        <p:spPr>
          <a:xfrm>
            <a:off x="7559325" y="3676033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257BD180-ACA6-4496-BD93-7548993AF925}"/>
              </a:ext>
            </a:extLst>
          </p:cNvPr>
          <p:cNvSpPr txBox="1"/>
          <p:nvPr/>
        </p:nvSpPr>
        <p:spPr>
          <a:xfrm>
            <a:off x="7920787" y="3664065"/>
            <a:ext cx="2212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시험에 응시하면 수고했다는 메시지와 함께 시험 점수가 나옵니다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시험 점수는 </a:t>
            </a:r>
            <a:r>
              <a:rPr lang="ko-KR" altLang="en-US" sz="1200" dirty="0" err="1"/>
              <a:t>소숫점은</a:t>
            </a:r>
            <a:r>
              <a:rPr lang="ko-KR" altLang="en-US" sz="1200" dirty="0"/>
              <a:t> 반올림 하여 나타납니다</a:t>
            </a:r>
            <a:r>
              <a:rPr lang="en-US" altLang="ko-KR" sz="1200" dirty="0"/>
              <a:t>.</a:t>
            </a:r>
          </a:p>
        </p:txBody>
      </p:sp>
      <p:sp>
        <p:nvSpPr>
          <p:cNvPr id="42" name="모서리가 둥근 직사각형 14">
            <a:extLst>
              <a:ext uri="{FF2B5EF4-FFF2-40B4-BE49-F238E27FC236}">
                <a16:creationId xmlns:a16="http://schemas.microsoft.com/office/drawing/2014/main" xmlns="" id="{36240BC2-508B-4751-B888-71B9B317CFC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AFABA6E-5DA8-422D-AF37-EFDEDA69E65E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8350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0" grpId="0"/>
      <p:bldP spid="60" grpId="0" animBg="1"/>
      <p:bldP spid="71" grpId="0" animBg="1"/>
      <p:bldP spid="54" grpId="0"/>
      <p:bldP spid="55" grpId="0" animBg="1"/>
      <p:bldP spid="58" grpId="0" animBg="1"/>
      <p:bldP spid="57" grpId="0" animBg="1"/>
      <p:bldP spid="61" grpId="0" animBg="1"/>
      <p:bldP spid="59" grpId="0" animBg="1"/>
      <p:bldP spid="63" grpId="0" animBg="1"/>
      <p:bldP spid="62" grpId="0" animBg="1"/>
      <p:bldP spid="65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34109" y="2879077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5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1" y="819323"/>
            <a:ext cx="3424604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개발일정 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전체일정</a:t>
            </a:r>
            <a:r>
              <a:rPr lang="en-US" altLang="ko-KR" dirty="0" smtClean="0">
                <a:solidFill>
                  <a:prstClr val="white"/>
                </a:solidFill>
              </a:rPr>
              <a:t>)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71" y="1281648"/>
            <a:ext cx="9993623" cy="483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211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응시하기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사용자 페이지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1E258EF-6107-4A0E-A675-20D7D26A6255}"/>
              </a:ext>
            </a:extLst>
          </p:cNvPr>
          <p:cNvSpPr txBox="1"/>
          <p:nvPr/>
        </p:nvSpPr>
        <p:spPr>
          <a:xfrm>
            <a:off x="8621247" y="1641175"/>
            <a:ext cx="2052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학생이 아닐 경우 경고 메세지를 띄웁니다</a:t>
            </a:r>
            <a:r>
              <a:rPr lang="en-US" altLang="ko-KR" sz="1200" dirty="0"/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2B7BB32B-37B7-479B-AA49-83B893182277}"/>
              </a:ext>
            </a:extLst>
          </p:cNvPr>
          <p:cNvSpPr/>
          <p:nvPr/>
        </p:nvSpPr>
        <p:spPr>
          <a:xfrm>
            <a:off x="8350573" y="175187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EE07817B-75C4-4D35-825D-856306AF790C}"/>
              </a:ext>
            </a:extLst>
          </p:cNvPr>
          <p:cNvSpPr txBox="1"/>
          <p:nvPr/>
        </p:nvSpPr>
        <p:spPr>
          <a:xfrm>
            <a:off x="728720" y="1556518"/>
            <a:ext cx="460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 – </a:t>
            </a:r>
            <a:r>
              <a:rPr lang="ko-KR" altLang="en-US" sz="1600" dirty="0">
                <a:solidFill>
                  <a:srgbClr val="FF0000"/>
                </a:solidFill>
              </a:rPr>
              <a:t>시험 응시하기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B4954FAF-C9BE-4BB7-A395-C12CD2DF34DE}"/>
              </a:ext>
            </a:extLst>
          </p:cNvPr>
          <p:cNvSpPr/>
          <p:nvPr/>
        </p:nvSpPr>
        <p:spPr>
          <a:xfrm>
            <a:off x="8357017" y="275460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B5CAEDD8-9DFA-4D45-96FE-DB7194529E44}"/>
              </a:ext>
            </a:extLst>
          </p:cNvPr>
          <p:cNvSpPr txBox="1"/>
          <p:nvPr/>
        </p:nvSpPr>
        <p:spPr>
          <a:xfrm>
            <a:off x="8689613" y="2754604"/>
            <a:ext cx="1841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학생이 등록한 강의 리스트를 가져옵니다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(filter</a:t>
            </a:r>
            <a:r>
              <a:rPr lang="ko-KR" altLang="en-US" sz="1200" dirty="0"/>
              <a:t>를 이용 </a:t>
            </a:r>
            <a:r>
              <a:rPr lang="en-US" altLang="ko-KR" sz="1200" dirty="0"/>
              <a:t>-&gt; 1:N </a:t>
            </a:r>
            <a:r>
              <a:rPr lang="ko-KR" altLang="en-US" sz="1200" dirty="0"/>
              <a:t>관계이므로 여러 개 존재 가능성</a:t>
            </a:r>
            <a:r>
              <a:rPr lang="en-US" altLang="ko-KR" sz="1200" dirty="0"/>
              <a:t>)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FE5A199-4DEA-4E43-B99B-BD1B5CE94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17" y="2098985"/>
            <a:ext cx="7862907" cy="316171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8BBBDC40-8494-4936-B051-FC6A6872375A}"/>
              </a:ext>
            </a:extLst>
          </p:cNvPr>
          <p:cNvSpPr/>
          <p:nvPr/>
        </p:nvSpPr>
        <p:spPr>
          <a:xfrm>
            <a:off x="595115" y="3291041"/>
            <a:ext cx="7556188" cy="122223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D822FFFF-4626-4FC6-BB17-15F61045D5D8}"/>
              </a:ext>
            </a:extLst>
          </p:cNvPr>
          <p:cNvSpPr/>
          <p:nvPr/>
        </p:nvSpPr>
        <p:spPr>
          <a:xfrm>
            <a:off x="403133" y="319181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08B3F4A7-978A-4C55-91C2-F369A1C29994}"/>
              </a:ext>
            </a:extLst>
          </p:cNvPr>
          <p:cNvSpPr/>
          <p:nvPr/>
        </p:nvSpPr>
        <p:spPr>
          <a:xfrm>
            <a:off x="591464" y="4538706"/>
            <a:ext cx="4492264" cy="43596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8226C111-1BC6-4472-A0ED-22C8A9CF3B35}"/>
              </a:ext>
            </a:extLst>
          </p:cNvPr>
          <p:cNvSpPr/>
          <p:nvPr/>
        </p:nvSpPr>
        <p:spPr>
          <a:xfrm>
            <a:off x="381720" y="4571040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584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3" grpId="0" animBg="1"/>
      <p:bldP spid="77" grpId="0" animBg="1"/>
      <p:bldP spid="78" grpId="0"/>
      <p:bldP spid="42" grpId="0" animBg="1"/>
      <p:bldP spid="80" grpId="0" animBg="1"/>
      <p:bldP spid="44" grpId="0" animBg="1"/>
      <p:bldP spid="4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1778" y="703016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응시하기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사용자 페이지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1E258EF-6107-4A0E-A675-20D7D26A6255}"/>
              </a:ext>
            </a:extLst>
          </p:cNvPr>
          <p:cNvSpPr txBox="1"/>
          <p:nvPr/>
        </p:nvSpPr>
        <p:spPr>
          <a:xfrm>
            <a:off x="8472143" y="1600079"/>
            <a:ext cx="2052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 응시한 시험을 거르기 위한 코드</a:t>
            </a:r>
            <a:endParaRPr lang="en-US" altLang="ko-KR" sz="1200" dirty="0"/>
          </a:p>
          <a:p>
            <a:r>
              <a:rPr lang="ko-KR" altLang="en-US" sz="1200" dirty="0"/>
              <a:t>응시하지 않은 시험객체는 에러가 나는 것을 이용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해당 조건에서 </a:t>
            </a:r>
            <a:r>
              <a:rPr lang="en-US" altLang="ko-KR" sz="1200" dirty="0"/>
              <a:t>get</a:t>
            </a:r>
            <a:r>
              <a:rPr lang="ko-KR" altLang="en-US" sz="1200" dirty="0"/>
              <a:t>을 통해 가져올 수 없기 때문에</a:t>
            </a:r>
            <a:r>
              <a:rPr lang="en-US" altLang="ko-KR" sz="1200" dirty="0"/>
              <a:t>)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2B7BB32B-37B7-479B-AA49-83B893182277}"/>
              </a:ext>
            </a:extLst>
          </p:cNvPr>
          <p:cNvSpPr/>
          <p:nvPr/>
        </p:nvSpPr>
        <p:spPr>
          <a:xfrm>
            <a:off x="8151303" y="164117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EE07817B-75C4-4D35-825D-856306AF790C}"/>
              </a:ext>
            </a:extLst>
          </p:cNvPr>
          <p:cNvSpPr txBox="1"/>
          <p:nvPr/>
        </p:nvSpPr>
        <p:spPr>
          <a:xfrm>
            <a:off x="728720" y="1556518"/>
            <a:ext cx="460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 – </a:t>
            </a:r>
            <a:r>
              <a:rPr lang="ko-KR" altLang="en-US" sz="1600" dirty="0">
                <a:solidFill>
                  <a:srgbClr val="FF0000"/>
                </a:solidFill>
              </a:rPr>
              <a:t>이미 응시한 시험 필터링 하기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2C3F5712-1606-4730-84C6-D54367E17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67" y="1976884"/>
            <a:ext cx="7324725" cy="358140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AA2DD03F-5CCD-448B-92A8-B700FCB47BAF}"/>
              </a:ext>
            </a:extLst>
          </p:cNvPr>
          <p:cNvSpPr/>
          <p:nvPr/>
        </p:nvSpPr>
        <p:spPr>
          <a:xfrm>
            <a:off x="895738" y="2818932"/>
            <a:ext cx="6904653" cy="206097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F1A5B8FE-2246-4C37-8629-74A4F0642D8E}"/>
              </a:ext>
            </a:extLst>
          </p:cNvPr>
          <p:cNvSpPr/>
          <p:nvPr/>
        </p:nvSpPr>
        <p:spPr>
          <a:xfrm>
            <a:off x="717251" y="267980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7014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3" grpId="0" animBg="1"/>
      <p:bldP spid="35" grpId="0" animBg="1"/>
      <p:bldP spid="3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1014" y="754100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응시하기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사용자 페이지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1E258EF-6107-4A0E-A675-20D7D26A6255}"/>
              </a:ext>
            </a:extLst>
          </p:cNvPr>
          <p:cNvSpPr txBox="1"/>
          <p:nvPr/>
        </p:nvSpPr>
        <p:spPr>
          <a:xfrm>
            <a:off x="5370149" y="1575316"/>
            <a:ext cx="252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시험의 상세 리스트를 불러옵니다</a:t>
            </a:r>
            <a:r>
              <a:rPr lang="en-US" altLang="ko-KR" sz="1200" dirty="0"/>
              <a:t>. (</a:t>
            </a:r>
            <a:r>
              <a:rPr lang="ko-KR" altLang="en-US" sz="1200" dirty="0"/>
              <a:t>해당 시험의 정답을 가져오기 위해</a:t>
            </a:r>
            <a:r>
              <a:rPr lang="en-US" altLang="ko-KR" sz="1200" dirty="0"/>
              <a:t>)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2B7BB32B-37B7-479B-AA49-83B893182277}"/>
              </a:ext>
            </a:extLst>
          </p:cNvPr>
          <p:cNvSpPr/>
          <p:nvPr/>
        </p:nvSpPr>
        <p:spPr>
          <a:xfrm>
            <a:off x="5021888" y="1612087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EE07817B-75C4-4D35-825D-856306AF790C}"/>
              </a:ext>
            </a:extLst>
          </p:cNvPr>
          <p:cNvSpPr txBox="1"/>
          <p:nvPr/>
        </p:nvSpPr>
        <p:spPr>
          <a:xfrm>
            <a:off x="514008" y="1374359"/>
            <a:ext cx="460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 – </a:t>
            </a:r>
            <a:r>
              <a:rPr lang="ko-KR" altLang="en-US" sz="1600" dirty="0">
                <a:solidFill>
                  <a:srgbClr val="FF0000"/>
                </a:solidFill>
              </a:rPr>
              <a:t>시험 점수 매기기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1FCCF7A-DDAC-4FEA-917C-C119E60E4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5" y="1666920"/>
            <a:ext cx="4121820" cy="437278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A5CBCB5B-8A41-41DA-B39F-D05FD6C3B059}"/>
              </a:ext>
            </a:extLst>
          </p:cNvPr>
          <p:cNvSpPr/>
          <p:nvPr/>
        </p:nvSpPr>
        <p:spPr>
          <a:xfrm>
            <a:off x="767663" y="4096271"/>
            <a:ext cx="2927259" cy="191662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DD04A566-B6B8-4F24-B2A5-2BBE7462CF36}"/>
              </a:ext>
            </a:extLst>
          </p:cNvPr>
          <p:cNvSpPr/>
          <p:nvPr/>
        </p:nvSpPr>
        <p:spPr>
          <a:xfrm>
            <a:off x="526089" y="3953074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51CE472C-982F-485D-807E-B5F353D48762}"/>
              </a:ext>
            </a:extLst>
          </p:cNvPr>
          <p:cNvSpPr/>
          <p:nvPr/>
        </p:nvSpPr>
        <p:spPr>
          <a:xfrm>
            <a:off x="666774" y="1665559"/>
            <a:ext cx="3699953" cy="40583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898EDCE-4B88-48E4-8D60-F02C94E5ABAB}"/>
              </a:ext>
            </a:extLst>
          </p:cNvPr>
          <p:cNvSpPr txBox="1"/>
          <p:nvPr/>
        </p:nvSpPr>
        <p:spPr>
          <a:xfrm>
            <a:off x="5370149" y="2692015"/>
            <a:ext cx="2458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맞은 문제 수 </a:t>
            </a:r>
            <a:r>
              <a:rPr lang="en-US" altLang="ko-KR" sz="1200" dirty="0"/>
              <a:t>/ </a:t>
            </a:r>
            <a:r>
              <a:rPr lang="ko-KR" altLang="en-US" sz="1200" dirty="0"/>
              <a:t>총 문제 수 를 통해 점수를 매깁니다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소수점은 반올림 하기 위해 </a:t>
            </a:r>
            <a:r>
              <a:rPr lang="en-US" altLang="ko-KR" sz="1200" dirty="0"/>
              <a:t>round</a:t>
            </a:r>
            <a:r>
              <a:rPr lang="ko-KR" altLang="en-US" sz="1200" dirty="0"/>
              <a:t>함수를 활용합니다</a:t>
            </a:r>
            <a:r>
              <a:rPr lang="en-US" altLang="ko-KR" sz="12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56B61015-579E-402A-85CB-1DFABBAA24B4}"/>
              </a:ext>
            </a:extLst>
          </p:cNvPr>
          <p:cNvSpPr/>
          <p:nvPr/>
        </p:nvSpPr>
        <p:spPr>
          <a:xfrm>
            <a:off x="5018301" y="2731155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2686C8F6-AD50-4E4E-B9E7-3304EED336B1}"/>
              </a:ext>
            </a:extLst>
          </p:cNvPr>
          <p:cNvSpPr/>
          <p:nvPr/>
        </p:nvSpPr>
        <p:spPr>
          <a:xfrm>
            <a:off x="412004" y="172367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239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3" grpId="0" animBg="1"/>
      <p:bldP spid="31" grpId="0" animBg="1"/>
      <p:bldP spid="32" grpId="0" animBg="1"/>
      <p:bldP spid="38" grpId="0" animBg="1"/>
      <p:bldP spid="42" grpId="0"/>
      <p:bldP spid="44" grpId="0" animBg="1"/>
      <p:bldP spid="3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1014" y="754100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5" name="모서리가 둥근 직사각형 64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14">
            <a:extLst>
              <a:ext uri="{FF2B5EF4-FFF2-40B4-BE49-F238E27FC236}">
                <a16:creationId xmlns:a16="http://schemas.microsoft.com/office/drawing/2014/main" xmlns="" id="{11A88325-45A3-4B64-963E-FC43CE9D57A8}"/>
              </a:ext>
            </a:extLst>
          </p:cNvPr>
          <p:cNvSpPr/>
          <p:nvPr/>
        </p:nvSpPr>
        <p:spPr>
          <a:xfrm>
            <a:off x="10771432" y="3853310"/>
            <a:ext cx="1323477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A279A02-6FBE-4FDC-8560-4B968A7DEF50}"/>
              </a:ext>
            </a:extLst>
          </p:cNvPr>
          <p:cNvSpPr txBox="1"/>
          <p:nvPr/>
        </p:nvSpPr>
        <p:spPr>
          <a:xfrm>
            <a:off x="10771433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0" name="모서리가 둥근 직사각형 24">
            <a:extLst>
              <a:ext uri="{FF2B5EF4-FFF2-40B4-BE49-F238E27FC236}">
                <a16:creationId xmlns:a16="http://schemas.microsoft.com/office/drawing/2014/main" xmlns="" id="{E6E0C96B-4CF3-4B9F-839F-E79737A6117D}"/>
              </a:ext>
            </a:extLst>
          </p:cNvPr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8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공민우 팀장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E2846EC5-BE5A-4649-85BA-8160BE62A1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5260437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시험 응시하기</a:t>
            </a:r>
            <a:r>
              <a:rPr lang="en-US" altLang="ko-KR" dirty="0">
                <a:solidFill>
                  <a:prstClr val="white"/>
                </a:solidFill>
              </a:rPr>
              <a:t>(</a:t>
            </a:r>
            <a:r>
              <a:rPr lang="ko-KR" altLang="en-US" dirty="0">
                <a:solidFill>
                  <a:prstClr val="white"/>
                </a:solidFill>
              </a:rPr>
              <a:t>사용자 페이지</a:t>
            </a:r>
            <a:r>
              <a:rPr lang="en-US" altLang="ko-KR" dirty="0">
                <a:solidFill>
                  <a:prstClr val="white"/>
                </a:solidFill>
              </a:rPr>
              <a:t>)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– </a:t>
            </a:r>
            <a:r>
              <a:rPr lang="ko-KR" altLang="en-US" dirty="0">
                <a:solidFill>
                  <a:prstClr val="white"/>
                </a:solidFill>
              </a:rPr>
              <a:t>사용된 코드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1E258EF-6107-4A0E-A675-20D7D26A6255}"/>
              </a:ext>
            </a:extLst>
          </p:cNvPr>
          <p:cNvSpPr txBox="1"/>
          <p:nvPr/>
        </p:nvSpPr>
        <p:spPr>
          <a:xfrm>
            <a:off x="1103355" y="5000215"/>
            <a:ext cx="2526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 해당 시험을 본 사람일 경우 경고 메시지를 보냅니다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예외 처리 활용 </a:t>
            </a:r>
            <a:r>
              <a:rPr lang="en-US" altLang="ko-KR" sz="1200" dirty="0"/>
              <a:t>(</a:t>
            </a:r>
            <a:r>
              <a:rPr lang="ko-KR" altLang="en-US" sz="1200" dirty="0"/>
              <a:t>이미 응시한 사람은 수강 테이블에 있기 때문에 에러가 나지 않음을 이용</a:t>
            </a:r>
            <a:r>
              <a:rPr lang="en-US" altLang="ko-KR" sz="1200" dirty="0"/>
              <a:t>)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2B7BB32B-37B7-479B-AA49-83B893182277}"/>
              </a:ext>
            </a:extLst>
          </p:cNvPr>
          <p:cNvSpPr/>
          <p:nvPr/>
        </p:nvSpPr>
        <p:spPr>
          <a:xfrm>
            <a:off x="755094" y="5036986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EE07817B-75C4-4D35-825D-856306AF790C}"/>
              </a:ext>
            </a:extLst>
          </p:cNvPr>
          <p:cNvSpPr txBox="1"/>
          <p:nvPr/>
        </p:nvSpPr>
        <p:spPr>
          <a:xfrm>
            <a:off x="514008" y="1374359"/>
            <a:ext cx="4605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(view) – </a:t>
            </a:r>
            <a:r>
              <a:rPr lang="ko-KR" altLang="en-US" sz="1600" dirty="0">
                <a:solidFill>
                  <a:srgbClr val="FF0000"/>
                </a:solidFill>
              </a:rPr>
              <a:t>시험 응시 테이블에 저장하기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898EDCE-4B88-48E4-8D60-F02C94E5ABAB}"/>
              </a:ext>
            </a:extLst>
          </p:cNvPr>
          <p:cNvSpPr txBox="1"/>
          <p:nvPr/>
        </p:nvSpPr>
        <p:spPr>
          <a:xfrm>
            <a:off x="5680843" y="5040527"/>
            <a:ext cx="2999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시험에 처음 응시한 사람에 한해 시험 응시 객체 생성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test_apply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해당 학생의 수강 일련번호와 시험 점수를 </a:t>
            </a:r>
            <a:r>
              <a:rPr lang="en-US" altLang="ko-KR" sz="1200" dirty="0"/>
              <a:t>DB</a:t>
            </a:r>
            <a:r>
              <a:rPr lang="ko-KR" altLang="en-US" sz="1200" dirty="0"/>
              <a:t>에 저장합니다</a:t>
            </a:r>
            <a:r>
              <a:rPr lang="en-US" altLang="ko-KR" sz="12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56B61015-579E-402A-85CB-1DFABBAA24B4}"/>
              </a:ext>
            </a:extLst>
          </p:cNvPr>
          <p:cNvSpPr/>
          <p:nvPr/>
        </p:nvSpPr>
        <p:spPr>
          <a:xfrm>
            <a:off x="5284823" y="5036368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01F28AC6-E6B8-47A6-B465-3D0950B49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8" y="1804384"/>
            <a:ext cx="8627865" cy="276225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D6EB897D-2AB0-4E67-BE16-9DD9B509017E}"/>
              </a:ext>
            </a:extLst>
          </p:cNvPr>
          <p:cNvSpPr/>
          <p:nvPr/>
        </p:nvSpPr>
        <p:spPr>
          <a:xfrm>
            <a:off x="549766" y="1818449"/>
            <a:ext cx="8592107" cy="140833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2C3D65A6-6AF5-48AE-9E07-328A365F73C4}"/>
              </a:ext>
            </a:extLst>
          </p:cNvPr>
          <p:cNvSpPr/>
          <p:nvPr/>
        </p:nvSpPr>
        <p:spPr>
          <a:xfrm>
            <a:off x="432106" y="1745849"/>
            <a:ext cx="281370" cy="286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7694D8BA-F1BE-4BE4-9F68-151F083106A8}"/>
              </a:ext>
            </a:extLst>
          </p:cNvPr>
          <p:cNvSpPr/>
          <p:nvPr/>
        </p:nvSpPr>
        <p:spPr>
          <a:xfrm>
            <a:off x="549766" y="3338824"/>
            <a:ext cx="5318213" cy="46684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47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3" grpId="0" animBg="1"/>
      <p:bldP spid="42" grpId="0"/>
      <p:bldP spid="44" grpId="0" animBg="1"/>
      <p:bldP spid="35" grpId="0" animBg="1"/>
      <p:bldP spid="36" grpId="0" animBg="1"/>
      <p:bldP spid="4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146" name="Picture 2" descr="C:\Users\mrhi6\Desktop\ppt자료\notice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1" y="940703"/>
            <a:ext cx="8532019" cy="509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등록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15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1014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029" name="Picture 5" descr="C:\Users\mrhi6\Desktop\ppt자료\notice\noticemod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08" y="1304580"/>
            <a:ext cx="7383462" cy="209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rhi6\Desktop\ppt자료\notice\noticeFor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189" y="3095976"/>
            <a:ext cx="6580562" cy="286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34070" y="1457324"/>
            <a:ext cx="31000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Form</a:t>
            </a:r>
            <a:r>
              <a:rPr lang="ko-KR" altLang="en-US" sz="1500" dirty="0" smtClean="0"/>
              <a:t>에 기본 서식이 될 모델</a:t>
            </a:r>
            <a:endParaRPr lang="en-US" altLang="ko-KR" sz="1500" dirty="0" smtClean="0"/>
          </a:p>
        </p:txBody>
      </p:sp>
      <p:cxnSp>
        <p:nvCxnSpPr>
          <p:cNvPr id="10" name="꺾인 연결선 9"/>
          <p:cNvCxnSpPr/>
          <p:nvPr/>
        </p:nvCxnSpPr>
        <p:spPr>
          <a:xfrm flipV="1">
            <a:off x="644065" y="1647482"/>
            <a:ext cx="6990005" cy="19394"/>
          </a:xfrm>
          <a:prstGeom prst="bent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 rot="10800000" flipV="1">
            <a:off x="3590925" y="3343640"/>
            <a:ext cx="2952750" cy="1685560"/>
          </a:xfrm>
          <a:prstGeom prst="bentConnector3">
            <a:avLst>
              <a:gd name="adj1" fmla="val 65484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79522" y="4706035"/>
            <a:ext cx="2311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Notice_tbl</a:t>
            </a:r>
            <a:r>
              <a:rPr lang="ko-KR" altLang="en-US" dirty="0"/>
              <a:t> </a:t>
            </a:r>
            <a:r>
              <a:rPr lang="ko-KR" altLang="en-US" dirty="0" smtClean="0"/>
              <a:t>모델을</a:t>
            </a:r>
            <a:endParaRPr lang="en-US" altLang="ko-KR" dirty="0" smtClean="0"/>
          </a:p>
          <a:p>
            <a:r>
              <a:rPr lang="ko-KR" altLang="en-US" dirty="0" smtClean="0"/>
              <a:t>기반으로 만든 </a:t>
            </a:r>
            <a:r>
              <a:rPr lang="en-US" altLang="ko-KR" dirty="0" smtClean="0"/>
              <a:t>form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4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등록 페이지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28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2050" name="Picture 2" descr="C:\Users\mrhi6\Desktop\ppt자료\notice\notic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25" y="1276350"/>
            <a:ext cx="5610226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/>
          <p:nvPr/>
        </p:nvCxnSpPr>
        <p:spPr>
          <a:xfrm flipV="1">
            <a:off x="5484449" y="2011978"/>
            <a:ext cx="1199973" cy="1131272"/>
          </a:xfrm>
          <a:prstGeom prst="bentConnector3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84422" y="1688813"/>
            <a:ext cx="3746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Views.py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notice </a:t>
            </a:r>
            <a:r>
              <a:rPr lang="ko-KR" altLang="en-US" dirty="0" smtClean="0"/>
              <a:t>항목을 만들고 </a:t>
            </a:r>
            <a:endParaRPr lang="en-US" altLang="ko-KR" dirty="0" smtClean="0"/>
          </a:p>
          <a:p>
            <a:r>
              <a:rPr lang="en-US" altLang="ko-KR" dirty="0" smtClean="0"/>
              <a:t>Form</a:t>
            </a:r>
            <a:r>
              <a:rPr lang="ko-KR" altLang="en-US" dirty="0" smtClean="0"/>
              <a:t>을 불러와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에 연동 한다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98621" y="2419350"/>
            <a:ext cx="3251098" cy="1905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366499" y="2838450"/>
            <a:ext cx="3872170" cy="6667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436771" y="3743325"/>
            <a:ext cx="3449554" cy="266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0585" y="4048126"/>
            <a:ext cx="2548245" cy="400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mrhi6\Desktop\ppt자료\notice\ur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71" y="5424488"/>
            <a:ext cx="439102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꺾인 연결선 10"/>
          <p:cNvCxnSpPr>
            <a:endCxn id="2051" idx="1"/>
          </p:cNvCxnSpPr>
          <p:nvPr/>
        </p:nvCxnSpPr>
        <p:spPr>
          <a:xfrm>
            <a:off x="781050" y="4895850"/>
            <a:ext cx="4823821" cy="66675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4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등록 페이지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10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3074" name="Picture 2" descr="C:\Users\mrhi6\Desktop\ppt자료\notice\noticeHTM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38" y="1524351"/>
            <a:ext cx="7650162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/>
          <p:nvPr/>
        </p:nvCxnSpPr>
        <p:spPr>
          <a:xfrm>
            <a:off x="1655756" y="3400776"/>
            <a:ext cx="2463976" cy="1533176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63711" y="4659868"/>
            <a:ext cx="410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작성한 </a:t>
            </a:r>
            <a:r>
              <a:rPr lang="en-US" altLang="ko-KR" dirty="0" smtClean="0"/>
              <a:t>form</a:t>
            </a:r>
            <a:r>
              <a:rPr lang="ko-KR" altLang="en-US" dirty="0" smtClean="0"/>
              <a:t>의 값으로 만든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형식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등록 페이지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5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2864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4098" name="Picture 2" descr="C:\Users\mrhi6\Desktop\ppt자료\notice\noti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9" y="1012396"/>
            <a:ext cx="8392494" cy="504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/>
          <p:nvPr/>
        </p:nvCxnSpPr>
        <p:spPr>
          <a:xfrm>
            <a:off x="1795609" y="2704236"/>
            <a:ext cx="1228063" cy="649428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C:\Users\mrhi6\Desktop\ppt자료\notice\noticemode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35" y="1666875"/>
            <a:ext cx="7383462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43275" y="3286476"/>
            <a:ext cx="6943129" cy="552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486151" y="2362551"/>
            <a:ext cx="4591050" cy="276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309346" y="3934001"/>
            <a:ext cx="4591050" cy="276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6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등록 페이지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27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5122" name="Picture 2" descr="C:\Users\mrhi6\Desktop\ppt자료\notice\noti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04" y="850100"/>
            <a:ext cx="5888218" cy="353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103355" y="4010025"/>
            <a:ext cx="6587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5734860" y="4010025"/>
            <a:ext cx="6945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C:\Users\mrhi6\Desktop\ppt자료\notice\noticeHTML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4" b="22898"/>
          <a:stretch/>
        </p:blipFill>
        <p:spPr bwMode="auto">
          <a:xfrm>
            <a:off x="691805" y="4861412"/>
            <a:ext cx="7650162" cy="46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1363332" y="4010025"/>
            <a:ext cx="0" cy="8513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6021806" y="4010025"/>
            <a:ext cx="5479" cy="1152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29375" y="2095500"/>
            <a:ext cx="31999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목록보기는 하이퍼링크로 </a:t>
            </a:r>
            <a:endParaRPr lang="en-US" altLang="ko-KR" dirty="0" smtClean="0"/>
          </a:p>
          <a:p>
            <a:r>
              <a:rPr lang="ko-KR" altLang="en-US" dirty="0" smtClean="0"/>
              <a:t>만들어 원하는 페이지로 이동</a:t>
            </a:r>
            <a:endParaRPr lang="en-US" altLang="ko-KR" dirty="0" smtClean="0"/>
          </a:p>
          <a:p>
            <a:r>
              <a:rPr lang="ko-KR" altLang="en-US" dirty="0" smtClean="0"/>
              <a:t>등록하기는 버튼으로 만들어 </a:t>
            </a:r>
            <a:endParaRPr lang="en-US" altLang="ko-KR" dirty="0" smtClean="0"/>
          </a:p>
          <a:p>
            <a:r>
              <a:rPr lang="ko-KR" altLang="en-US" dirty="0" smtClean="0"/>
              <a:t>저장 하게 만들었다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4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등록 페이지</a:t>
            </a:r>
            <a:r>
              <a:rPr lang="en-US" altLang="ko-KR" dirty="0" smtClean="0">
                <a:solidFill>
                  <a:prstClr val="white"/>
                </a:solidFill>
              </a:rPr>
              <a:t>-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3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26" y="1211062"/>
            <a:ext cx="10017046" cy="4854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개발일정 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개인일정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공민우</a:t>
            </a:r>
            <a:r>
              <a:rPr lang="en-US" altLang="ko-KR" dirty="0" smtClean="0">
                <a:solidFill>
                  <a:prstClr val="white"/>
                </a:solidFill>
              </a:rPr>
              <a:t>part)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34109" y="2879077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4102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7170" name="Picture 2" descr="C:\Users\mrhi6\Desktop\ppt자료\notice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54" y="1933926"/>
            <a:ext cx="10294771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목록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10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49602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8194" name="Picture 2" descr="C:\Users\mrhi6\Desktop\ppt자료\notice\noticelist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3" y="1574715"/>
            <a:ext cx="5726112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mrhi6\Desktop\ppt자료\notice\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4867275"/>
            <a:ext cx="5572126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/>
          <p:nvPr/>
        </p:nvCxnSpPr>
        <p:spPr>
          <a:xfrm>
            <a:off x="998621" y="2295525"/>
            <a:ext cx="1954129" cy="1838325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52750" y="3990975"/>
            <a:ext cx="6654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Views.py </a:t>
            </a:r>
            <a:r>
              <a:rPr lang="ko-KR" altLang="en-US" dirty="0" smtClean="0"/>
              <a:t>파일에서 </a:t>
            </a:r>
            <a:r>
              <a:rPr lang="en-US" altLang="ko-KR" dirty="0" err="1" smtClean="0"/>
              <a:t>Notice_tbl</a:t>
            </a:r>
            <a:r>
              <a:rPr lang="en-US" altLang="ko-KR" dirty="0" smtClean="0"/>
              <a:t> objects</a:t>
            </a:r>
            <a:r>
              <a:rPr lang="ko-KR" altLang="en-US" dirty="0" smtClean="0"/>
              <a:t>를 정렬하는 값을 만든다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196" name="Picture 4" descr="C:\Users\mrhi6\Desktop\ppt자료\notice\noticemod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395" y="2514841"/>
            <a:ext cx="3899057" cy="13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02882" y="1649194"/>
            <a:ext cx="296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공지사항 등록하기와 같은 </a:t>
            </a:r>
            <a:endParaRPr lang="en-US" altLang="ko-KR" dirty="0" smtClean="0"/>
          </a:p>
          <a:p>
            <a:r>
              <a:rPr lang="ko-KR" altLang="en-US" dirty="0" smtClean="0"/>
              <a:t>모델 </a:t>
            </a:r>
            <a:r>
              <a:rPr lang="en-US" altLang="ko-KR" dirty="0" err="1" smtClean="0"/>
              <a:t>Notice_tbl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" name="꺾인 연결선 8"/>
          <p:cNvCxnSpPr/>
          <p:nvPr/>
        </p:nvCxnSpPr>
        <p:spPr>
          <a:xfrm rot="16200000" flipH="1">
            <a:off x="450849" y="3284537"/>
            <a:ext cx="2254336" cy="115879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998621" y="2734145"/>
            <a:ext cx="48693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28098" y="5299591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파일 연결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23685" y="3828596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목록 페이지 </a:t>
            </a: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22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9218" name="Picture 2" descr="C:\Users\mrhi6\Desktop\ppt자료\notice\noticelistHTM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26" y="905240"/>
            <a:ext cx="10338656" cy="502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44065" y="3105501"/>
            <a:ext cx="6040357" cy="2390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49658" y="4918347"/>
            <a:ext cx="517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If</a:t>
            </a:r>
            <a:r>
              <a:rPr lang="ko-KR" altLang="en-US" dirty="0" smtClean="0">
                <a:solidFill>
                  <a:schemeClr val="bg1"/>
                </a:solidFill>
              </a:rPr>
              <a:t>문과 </a:t>
            </a:r>
            <a:r>
              <a:rPr lang="en-US" altLang="ko-KR" dirty="0" smtClean="0">
                <a:solidFill>
                  <a:schemeClr val="bg1"/>
                </a:solidFill>
              </a:rPr>
              <a:t>for</a:t>
            </a:r>
            <a:r>
              <a:rPr lang="ko-KR" altLang="en-US" dirty="0" smtClean="0">
                <a:solidFill>
                  <a:schemeClr val="bg1"/>
                </a:solidFill>
              </a:rPr>
              <a:t>문을 통해 작성된 공지사항을 불러온다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80407" y="3619851"/>
            <a:ext cx="9707875" cy="256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91538" y="2707945"/>
            <a:ext cx="800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해당 열을 클릭할 수 있게 만들어 공지사항의 상세 페이지로 넘어갈 수 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7305675" y="2990850"/>
            <a:ext cx="9525" cy="6290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목록 페이지 </a:t>
            </a: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0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10242" name="Picture 2" descr="C:\Users\mrhi6\Desktop\ppt자료\notice\noticedeta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979" y="1543050"/>
            <a:ext cx="6361945" cy="429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상세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73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1266" name="Picture 2" descr="C:\Users\mrhi6\Desktop\ppt자료\notice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53" y="1657701"/>
            <a:ext cx="10337416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752475" y="3686175"/>
            <a:ext cx="7868772" cy="285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82943" y="4867275"/>
            <a:ext cx="666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열을 클릭하여 공지사항의 상세 페이지로 넘어갈 수 </a:t>
            </a:r>
            <a:r>
              <a:rPr lang="ko-KR" altLang="en-US" smtClean="0"/>
              <a:t>있다</a:t>
            </a:r>
            <a:r>
              <a:rPr lang="en-US" altLang="ko-KR" dirty="0" smtClean="0"/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상세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4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2290" name="Picture 2" descr="C:\Users\mrhi6\Desktop\ppt자료\notice\noticedeta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31" y="852115"/>
            <a:ext cx="6810375" cy="498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98621" y="5162550"/>
            <a:ext cx="896854" cy="672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90488" y="473653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삭제 버튼 기능</a:t>
            </a:r>
            <a:endParaRPr lang="en-US" altLang="ko-KR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상세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72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3314" name="Picture 2" descr="C:\Users\mrhi6\Desktop\ppt자료\notice\noticedetail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" y="852488"/>
            <a:ext cx="7078663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mrhi6\Desktop\ppt자료\notice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15" y="4810125"/>
            <a:ext cx="833596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44065" y="1724025"/>
            <a:ext cx="6406687" cy="2571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5623" y="4314825"/>
            <a:ext cx="8735052" cy="983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6979" y="5476875"/>
            <a:ext cx="776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공지사항 상세 페이지가 겹치지 않도록 해당 공지사항의 번호를 불러온다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95065" y="3237073"/>
            <a:ext cx="480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버튼 값이 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일 </a:t>
            </a:r>
            <a:r>
              <a:rPr lang="ko-KR" altLang="en-US" dirty="0" smtClean="0"/>
              <a:t>경우 불러온 오브젝트를 삭제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1315" y="3463355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삭제가 되면 공지사항 목록으로 돌아간다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5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상세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72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4338" name="Picture 2" descr="C:\Users\mrhi6\Desktop\ppt자료\notice\noticedetailHTM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" y="950470"/>
            <a:ext cx="9344069" cy="368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/>
          <p:nvPr/>
        </p:nvCxnSpPr>
        <p:spPr>
          <a:xfrm>
            <a:off x="838200" y="4229100"/>
            <a:ext cx="1640765" cy="1390650"/>
          </a:xfrm>
          <a:prstGeom prst="bentConnector3">
            <a:avLst>
              <a:gd name="adj1" fmla="val 93539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40633" y="5435084"/>
            <a:ext cx="706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버튼 태그에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을 버튼으로  값을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지정 누르면 삭제가 된다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75623" y="1438275"/>
            <a:ext cx="4191627" cy="2048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12604" y="2353145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해당 공지사항의 제목과 내용을 보여준다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상세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25" name="Picture 2" descr="C:\Users\mrhi6\Desktop\ppt자료\notice\noticedetailHTM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" y="1552574"/>
            <a:ext cx="9344069" cy="307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307181" y="1666875"/>
            <a:ext cx="4931488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3924396" y="1676400"/>
            <a:ext cx="0" cy="3086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2" name="Picture 4" descr="C:\Users\mrhi6\Desktop\ppt자료\faq\faq삭제팝업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746" y="4762500"/>
            <a:ext cx="43053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41089" y="4945023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삭제 버튼을 클릭하면 </a:t>
            </a:r>
            <a:r>
              <a:rPr lang="ko-KR" altLang="en-US" dirty="0" smtClean="0"/>
              <a:t>재확인 팝업이 뜬다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5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상세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5362" name="Picture 2" descr="C:\Users\mrhi6\Desktop\ppt자료\notice\noticedeta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287" y="1390650"/>
            <a:ext cx="6851663" cy="46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034878" y="5391150"/>
            <a:ext cx="651297" cy="495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57807" y="545413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 버튼의 기능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공지사항 수정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89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286404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최병훈 팀원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김태일 </a:t>
            </a:r>
            <a:r>
              <a:rPr lang="ko-KR" altLang="en-US" sz="1100" dirty="0" err="1"/>
              <a:t>부팀장</a:t>
            </a:r>
            <a:endParaRPr lang="ko-KR" altLang="en-US" sz="11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68" name="모서리가 둥근 직사각형 67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bg1"/>
                </a:solidFill>
              </a:rPr>
              <a:t>공민우 팀장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이동현 팀원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/>
              <a:t>김찬중 팀원</a:t>
            </a:r>
            <a:endParaRPr lang="ko-KR" altLang="en-US" sz="11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74" name="모서리가 둥근 직사각형 73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218F88F6-5E8B-4EBC-BAE3-02A5CD94EDB3}"/>
              </a:ext>
            </a:extLst>
          </p:cNvPr>
          <p:cNvSpPr/>
          <p:nvPr/>
        </p:nvSpPr>
        <p:spPr>
          <a:xfrm>
            <a:off x="355170" y="783037"/>
            <a:ext cx="3829651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개발일정 </a:t>
            </a:r>
            <a:r>
              <a:rPr lang="en-US" altLang="ko-KR" dirty="0" smtClean="0">
                <a:solidFill>
                  <a:prstClr val="white"/>
                </a:solidFill>
              </a:rPr>
              <a:t>(</a:t>
            </a:r>
            <a:r>
              <a:rPr lang="ko-KR" altLang="en-US" dirty="0" smtClean="0">
                <a:solidFill>
                  <a:prstClr val="white"/>
                </a:solidFill>
              </a:rPr>
              <a:t>개인일정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최병</a:t>
            </a:r>
            <a:r>
              <a:rPr lang="ko-KR" altLang="en-US" dirty="0">
                <a:solidFill>
                  <a:prstClr val="white"/>
                </a:solidFill>
              </a:rPr>
              <a:t>훈</a:t>
            </a:r>
            <a:r>
              <a:rPr lang="en-US" altLang="ko-KR" dirty="0" smtClean="0">
                <a:solidFill>
                  <a:prstClr val="white"/>
                </a:solidFill>
              </a:rPr>
              <a:t>part)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70" y="1416908"/>
            <a:ext cx="9604376" cy="4654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10734109" y="2879077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284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6386" name="Picture 2" descr="C:\Users\mrhi6\Desktop\ppt자료\notice\noticemodif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66" y="1381125"/>
            <a:ext cx="6984460" cy="383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79775" y="4132889"/>
            <a:ext cx="5835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 버튼을 누르면 수정이 가능한 페이지로 이동하고 </a:t>
            </a:r>
            <a:endParaRPr lang="en-US" altLang="ko-KR" dirty="0" smtClean="0"/>
          </a:p>
          <a:p>
            <a:r>
              <a:rPr lang="ko-KR" altLang="en-US" dirty="0" smtClean="0"/>
              <a:t>제목과 내용에 텍스트 박스가 생긴다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6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공지사항 수정 </a:t>
            </a:r>
            <a:r>
              <a:rPr lang="ko-KR" altLang="en-US" dirty="0" smtClean="0">
                <a:solidFill>
                  <a:prstClr val="white"/>
                </a:solidFill>
              </a:rPr>
              <a:t>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05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7410" name="Picture 2" descr="C:\Users\mrhi6\Desktop\ppt자료\notice\noticemodify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1" y="957262"/>
            <a:ext cx="6973888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mrhi6\Desktop\ppt자료\notice\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4843462"/>
            <a:ext cx="836453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61975" y="4486275"/>
            <a:ext cx="8572500" cy="742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16400" y="5309711"/>
            <a:ext cx="6200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공지사항 상세페이지와 같은 형식으로 공지사항 </a:t>
            </a:r>
            <a:endParaRPr lang="en-US" altLang="ko-KR" dirty="0" smtClean="0"/>
          </a:p>
          <a:p>
            <a:r>
              <a:rPr lang="ko-KR" altLang="en-US" dirty="0" smtClean="0"/>
              <a:t>번호를 불러오고 수정이 가능한 페이지로 이동하는 </a:t>
            </a:r>
            <a:r>
              <a:rPr lang="en-US" altLang="ko-KR" dirty="0" err="1" smtClean="0"/>
              <a:t>ulr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61975" y="1362075"/>
            <a:ext cx="6275055" cy="2381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66719" y="1821466"/>
            <a:ext cx="3382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버튼의 값이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이면 변경된</a:t>
            </a:r>
            <a:endParaRPr lang="en-US" altLang="ko-KR" dirty="0" smtClean="0"/>
          </a:p>
          <a:p>
            <a:r>
              <a:rPr lang="ko-KR" altLang="en-US" dirty="0" smtClean="0"/>
              <a:t>제목과 내용을</a:t>
            </a:r>
            <a:endParaRPr lang="en-US" altLang="ko-KR" dirty="0" smtClean="0"/>
          </a:p>
          <a:p>
            <a:r>
              <a:rPr lang="ko-KR" altLang="en-US" dirty="0" smtClean="0"/>
              <a:t>현재 시간으로 저장한다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공지사항 수정 </a:t>
            </a:r>
            <a:r>
              <a:rPr lang="ko-KR" altLang="en-US" dirty="0" smtClean="0">
                <a:solidFill>
                  <a:prstClr val="white"/>
                </a:solidFill>
              </a:rPr>
              <a:t>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3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18434" name="Picture 2" descr="C:\Users\mrhi6\Desktop\ppt자료\notice\noticemodifyHTM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4" y="1138708"/>
            <a:ext cx="10229851" cy="218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79775" y="2149429"/>
            <a:ext cx="596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해당 텍스트의  </a:t>
            </a:r>
            <a:r>
              <a:rPr lang="en-US" altLang="ko-KR" dirty="0" smtClean="0">
                <a:solidFill>
                  <a:schemeClr val="bg1"/>
                </a:solidFill>
              </a:rPr>
              <a:t>name</a:t>
            </a:r>
            <a:r>
              <a:rPr lang="ko-KR" altLang="en-US" dirty="0" smtClean="0">
                <a:solidFill>
                  <a:schemeClr val="bg1"/>
                </a:solidFill>
              </a:rPr>
              <a:t>을 </a:t>
            </a:r>
            <a:r>
              <a:rPr lang="en-US" altLang="ko-KR" dirty="0" smtClean="0">
                <a:solidFill>
                  <a:schemeClr val="bg1"/>
                </a:solidFill>
              </a:rPr>
              <a:t>title</a:t>
            </a:r>
            <a:r>
              <a:rPr lang="ko-KR" altLang="en-US" dirty="0" smtClean="0">
                <a:solidFill>
                  <a:schemeClr val="bg1"/>
                </a:solidFill>
              </a:rPr>
              <a:t>로 지정하여 제목으로 인식 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/>
          <p:nvPr/>
        </p:nvCxnSpPr>
        <p:spPr>
          <a:xfrm>
            <a:off x="644065" y="2149429"/>
            <a:ext cx="3013535" cy="184666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79224" y="1895475"/>
            <a:ext cx="978376" cy="333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93387" y="3360547"/>
            <a:ext cx="620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텍스트의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content</a:t>
            </a:r>
            <a:r>
              <a:rPr lang="ko-KR" altLang="en-US" dirty="0" smtClean="0"/>
              <a:t>로 지정하여 내용으로 인식</a:t>
            </a:r>
            <a:endParaRPr lang="ko-KR" altLang="en-US" dirty="0"/>
          </a:p>
        </p:txBody>
      </p:sp>
      <p:cxnSp>
        <p:nvCxnSpPr>
          <p:cNvPr id="10" name="꺾인 연결선 9"/>
          <p:cNvCxnSpPr/>
          <p:nvPr/>
        </p:nvCxnSpPr>
        <p:spPr>
          <a:xfrm>
            <a:off x="644065" y="2809875"/>
            <a:ext cx="2232485" cy="735338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679224" y="2628900"/>
            <a:ext cx="1100551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5" name="Picture 3" descr="C:\Users\mrhi6\Desktop\ppt자료\notice\noticemodify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20" r="67886"/>
          <a:stretch/>
        </p:blipFill>
        <p:spPr bwMode="auto">
          <a:xfrm>
            <a:off x="307181" y="4091137"/>
            <a:ext cx="3282620" cy="95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꺾인 연결선 12"/>
          <p:cNvCxnSpPr/>
          <p:nvPr/>
        </p:nvCxnSpPr>
        <p:spPr>
          <a:xfrm rot="16200000" flipH="1">
            <a:off x="475626" y="3283114"/>
            <a:ext cx="1378738" cy="813260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0500" y="5276850"/>
            <a:ext cx="7736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</a:t>
            </a:r>
            <a:r>
              <a:rPr lang="ko-KR" altLang="en-US" dirty="0" smtClean="0"/>
              <a:t>태그로 하이퍼링크를 만들어 목록으로 돌아갈 수 있는 버튼을 만들었다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44065" y="3095976"/>
            <a:ext cx="96423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2549236" y="3095976"/>
            <a:ext cx="0" cy="12926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876550" y="4714875"/>
            <a:ext cx="71325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29146" y="4371975"/>
            <a:ext cx="6142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Name</a:t>
            </a:r>
            <a:r>
              <a:rPr lang="ko-KR" altLang="en-US" dirty="0" smtClean="0"/>
              <a:t>이 버튼이고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인 </a:t>
            </a:r>
            <a:r>
              <a:rPr lang="ko-KR" altLang="en-US" dirty="0" err="1" smtClean="0"/>
              <a:t>버튼태크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views.py</a:t>
            </a:r>
            <a:r>
              <a:rPr lang="ko-KR" altLang="en-US" dirty="0" smtClean="0"/>
              <a:t>에 있던 형식대로 </a:t>
            </a:r>
            <a:r>
              <a:rPr lang="en-US" altLang="ko-KR" dirty="0" smtClean="0"/>
              <a:t>title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content</a:t>
            </a:r>
            <a:r>
              <a:rPr lang="ko-KR" altLang="en-US" dirty="0" smtClean="0"/>
              <a:t>가 수정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6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공지사항 수정 </a:t>
            </a:r>
            <a:r>
              <a:rPr lang="ko-KR" altLang="en-US" dirty="0" smtClean="0">
                <a:solidFill>
                  <a:prstClr val="white"/>
                </a:solidFill>
              </a:rPr>
              <a:t>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13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23" name="Picture 2" descr="C:\Users\mrhi6\Desktop\ppt자료\notice\noticemodifyHTM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4" y="1414933"/>
            <a:ext cx="10229851" cy="218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C:\Users\mrhi6\Desktop\ppt자료\faq\faq수정팝업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38" y="4229100"/>
            <a:ext cx="42291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24"/>
          <p:cNvCxnSpPr/>
          <p:nvPr/>
        </p:nvCxnSpPr>
        <p:spPr>
          <a:xfrm>
            <a:off x="316706" y="1562100"/>
            <a:ext cx="4931488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3924397" y="1571625"/>
            <a:ext cx="9524" cy="24669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57057" y="4253389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 버튼을 클릭하면 </a:t>
            </a:r>
            <a:r>
              <a:rPr lang="ko-KR" altLang="en-US" smtClean="0"/>
              <a:t>재확인 팝업이 </a:t>
            </a:r>
            <a:r>
              <a:rPr lang="ko-KR" altLang="en-US" dirty="0" smtClean="0"/>
              <a:t>뜬다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8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prstClr val="white"/>
                </a:solidFill>
              </a:rPr>
              <a:t>공지사항 수정 </a:t>
            </a:r>
            <a:r>
              <a:rPr lang="ko-KR" altLang="en-US" dirty="0" smtClean="0">
                <a:solidFill>
                  <a:prstClr val="white"/>
                </a:solidFill>
              </a:rPr>
              <a:t>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89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19458" name="Picture 2" descr="C:\Users\mrhi6\Desktop\ppt자료\faq\fa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89" y="1264431"/>
            <a:ext cx="8547560" cy="497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등록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21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20482" name="Picture 2" descr="C:\Users\mrhi6\Desktop\ppt자료\faq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91" y="1439111"/>
            <a:ext cx="25908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mrhi6\Desktop\ppt자료\faq\faq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428" y="2705570"/>
            <a:ext cx="4610268" cy="297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2981325" y="2377324"/>
            <a:ext cx="1674750" cy="17184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43575" y="4239309"/>
            <a:ext cx="351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사이드 메뉴에서 질문 답변 등록</a:t>
            </a:r>
            <a:endParaRPr lang="en-US" altLang="ko-KR" dirty="0" smtClean="0"/>
          </a:p>
          <a:p>
            <a:r>
              <a:rPr lang="ko-KR" altLang="en-US" dirty="0" err="1" smtClean="0"/>
              <a:t>클릭시</a:t>
            </a:r>
            <a:r>
              <a:rPr lang="ko-KR" altLang="en-US" dirty="0" smtClean="0"/>
              <a:t> 해당 페이지로 넘어간다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5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등록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77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21506" name="Picture 2" descr="C:\Users\mrhi6\Desktop\ppt자료\faq\faq_view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5" y="990600"/>
            <a:ext cx="5229226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mrhi6\Desktop\ppt자료\faq\faq_url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28" y="5153025"/>
            <a:ext cx="45339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33425" y="4752975"/>
            <a:ext cx="5001435" cy="8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85825" y="2169972"/>
            <a:ext cx="4352844" cy="1954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24575" y="5216009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파일 연결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5734860" y="5505450"/>
            <a:ext cx="4849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8" name="Picture 4" descr="C:\Users\mrhi6\Desktop\ppt자료\faq\faq_Mod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599" y="3630338"/>
            <a:ext cx="3959318" cy="121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C:\Users\mrhi6\Desktop\ppt자료\faq\faq_For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81" y="1188897"/>
            <a:ext cx="4214353" cy="171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1485900" y="2683497"/>
            <a:ext cx="481012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8763000" y="2902572"/>
            <a:ext cx="9525" cy="7277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4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등록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04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372201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24578" name="Picture 2" descr="C:\Users\mrhi6\Desktop\ppt자료\faq\faq_HTM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9" y="1223963"/>
            <a:ext cx="9164638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mrhi6\Desktop\ppt자료\faq\faq_For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253" y="3436489"/>
            <a:ext cx="6510337" cy="264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63332" y="1733550"/>
            <a:ext cx="4658474" cy="1000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endCxn id="24579" idx="1"/>
          </p:cNvCxnSpPr>
          <p:nvPr/>
        </p:nvCxnSpPr>
        <p:spPr>
          <a:xfrm rot="16200000" flipH="1">
            <a:off x="1811060" y="3141940"/>
            <a:ext cx="2026458" cy="120992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924396" y="4343400"/>
            <a:ext cx="5867304" cy="1619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4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등록 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30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pic>
        <p:nvPicPr>
          <p:cNvPr id="25" name="Picture 3" descr="C:\Users\mrhi6\Desktop\ppt자료\faq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40" y="2129359"/>
            <a:ext cx="9105900" cy="25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27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9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목록 페이지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14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>
            <a:off x="0" y="593087"/>
            <a:ext cx="12043612" cy="5759587"/>
          </a:xfrm>
          <a:prstGeom prst="round1Rect">
            <a:avLst>
              <a:gd name="adj" fmla="val 1100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2399" y="716693"/>
            <a:ext cx="10567737" cy="5539730"/>
          </a:xfrm>
          <a:prstGeom prst="roundRect">
            <a:avLst>
              <a:gd name="adj" fmla="val 1005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778" y="26403"/>
            <a:ext cx="566620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i="1" dirty="0">
                <a:solidFill>
                  <a:schemeClr val="bg1"/>
                </a:solidFill>
              </a:rPr>
              <a:t>아테네 학원 서비스</a:t>
            </a:r>
            <a:endParaRPr lang="en-US" altLang="ko-KR" sz="2000" b="1" i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4452241" y="3095976"/>
            <a:ext cx="129291" cy="247664"/>
          </a:xfrm>
          <a:prstGeom prst="straightConnector1">
            <a:avLst/>
          </a:prstGeom>
          <a:ln w="63500" cap="sq">
            <a:solidFill>
              <a:schemeClr val="bg1"/>
            </a:solidFill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392439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김태일 </a:t>
            </a:r>
            <a:r>
              <a:rPr lang="ko-KR" altLang="en-US" sz="1100" dirty="0" err="1" smtClean="0"/>
              <a:t>부팀</a:t>
            </a:r>
            <a:r>
              <a:rPr lang="ko-KR" altLang="en-US" sz="1100" dirty="0" err="1"/>
              <a:t>장</a:t>
            </a:r>
            <a:endParaRPr lang="ko-KR" altLang="en-US" sz="11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42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837030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/>
              <a:t>이동현 팀원</a:t>
            </a:r>
            <a:endParaRPr lang="ko-KR" altLang="en-US" sz="11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295924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/>
              <a:t>김찬중 팀원</a:t>
            </a:r>
            <a:endParaRPr lang="ko-KR" altLang="en-US" sz="1100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70" y="6463021"/>
            <a:ext cx="259977" cy="259977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370149" y="6425266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smtClean="0">
                <a:solidFill>
                  <a:schemeClr val="bg1"/>
                </a:solidFill>
              </a:rPr>
              <a:t>문승한 팀원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64" y="6467439"/>
            <a:ext cx="259977" cy="25997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83" y="6475750"/>
            <a:ext cx="259977" cy="259977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46550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86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>
                <a:solidFill>
                  <a:schemeClr val="tx1"/>
                </a:solidFill>
              </a:rPr>
              <a:t>최병훈 팀원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9862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smtClean="0">
                <a:solidFill>
                  <a:schemeClr val="bg1"/>
                </a:solidFill>
              </a:rPr>
              <a:t>공민우 팀장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6" y="6467037"/>
            <a:ext cx="259977" cy="25997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55" y="6475348"/>
            <a:ext cx="259977" cy="259977"/>
          </a:xfrm>
          <a:prstGeom prst="rect">
            <a:avLst/>
          </a:prstGeom>
        </p:spPr>
      </p:pic>
      <p:pic>
        <p:nvPicPr>
          <p:cNvPr id="27650" name="Picture 2" descr="C:\Users\mrhi6\Desktop\ppt자료\faq\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7" y="2505433"/>
            <a:ext cx="5935663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C:\Users\mrhi6\Desktop\ppt자료\faq\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66" y="4036282"/>
            <a:ext cx="45720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68055" y="3383931"/>
            <a:ext cx="5438775" cy="115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02547" y="4848225"/>
            <a:ext cx="4528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자주하는 질문 목록 페이지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파일 연결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33343" y="2952750"/>
            <a:ext cx="3548207" cy="267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928123" y="1859102"/>
            <a:ext cx="3386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Faq_tbl</a:t>
            </a:r>
            <a:r>
              <a:rPr lang="en-US" altLang="ko-KR" dirty="0" smtClean="0"/>
              <a:t> (</a:t>
            </a:r>
            <a:r>
              <a:rPr lang="ko-KR" altLang="en-US" dirty="0" smtClean="0"/>
              <a:t>자주하는 질문 테이블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객체를 정렬</a:t>
            </a:r>
            <a:endParaRPr lang="ko-KR" altLang="en-US" dirty="0"/>
          </a:p>
        </p:txBody>
      </p:sp>
      <p:cxnSp>
        <p:nvCxnSpPr>
          <p:cNvPr id="9" name="꺾인 연결선 8"/>
          <p:cNvCxnSpPr/>
          <p:nvPr/>
        </p:nvCxnSpPr>
        <p:spPr>
          <a:xfrm flipV="1">
            <a:off x="4781550" y="2182267"/>
            <a:ext cx="2055480" cy="904012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2" name="Picture 4" descr="C:\Users\mrhi6\Desktop\ppt자료\faq\faq_Mod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030" y="3153126"/>
            <a:ext cx="3313341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0286404" y="6413043"/>
            <a:ext cx="204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/>
                </a:solidFill>
              </a:rPr>
              <a:t>발표일 </a:t>
            </a:r>
            <a:r>
              <a:rPr lang="en-US" altLang="ko-KR" sz="1200" dirty="0" smtClean="0">
                <a:solidFill>
                  <a:prstClr val="white"/>
                </a:solidFill>
              </a:rPr>
              <a:t>2020 -12-04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5" name="모서리가 둥근 직사각형 14">
            <a:extLst>
              <a:ext uri="{FF2B5EF4-FFF2-40B4-BE49-F238E27FC236}">
                <a16:creationId xmlns="" xmlns:a16="http://schemas.microsoft.com/office/drawing/2014/main" id="{7FCF2405-C446-4EEF-89F4-33DF7A656938}"/>
              </a:ext>
            </a:extLst>
          </p:cNvPr>
          <p:cNvSpPr/>
          <p:nvPr/>
        </p:nvSpPr>
        <p:spPr>
          <a:xfrm>
            <a:off x="10715447" y="3853310"/>
            <a:ext cx="1309503" cy="328246"/>
          </a:xfrm>
          <a:prstGeom prst="roundRect">
            <a:avLst>
              <a:gd name="adj" fmla="val 11469"/>
            </a:avLst>
          </a:prstGeom>
          <a:solidFill>
            <a:schemeClr val="tx1">
              <a:alpha val="47000"/>
            </a:schemeClr>
          </a:solidFill>
          <a:ln>
            <a:noFill/>
          </a:ln>
          <a:effectLst>
            <a:outerShdw blurRad="2413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90D1A63-3072-48E1-899E-FD5048100106}"/>
              </a:ext>
            </a:extLst>
          </p:cNvPr>
          <p:cNvSpPr txBox="1"/>
          <p:nvPr/>
        </p:nvSpPr>
        <p:spPr>
          <a:xfrm>
            <a:off x="10734109" y="1804384"/>
            <a:ext cx="1323476" cy="27748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목차</a:t>
            </a:r>
            <a:endParaRPr lang="en-US" altLang="ko-KR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프로젝트 일정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구조 자료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1000" b="1" dirty="0">
                <a:solidFill>
                  <a:schemeClr val="bg1"/>
                </a:solidFill>
                <a:cs typeface="Aharoni" panose="02010803020104030203" pitchFamily="2" charset="-79"/>
              </a:rPr>
              <a:t>- UI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및 기능</a:t>
            </a:r>
            <a:endParaRPr lang="ko-KR" altLang="en-US" sz="8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300000"/>
              </a:lnSpc>
            </a:pPr>
            <a:r>
              <a:rPr lang="en-US" altLang="ko-KR" sz="800" b="1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000" b="1" dirty="0">
                <a:solidFill>
                  <a:schemeClr val="bg1"/>
                </a:solidFill>
                <a:cs typeface="Aharoni" panose="02010803020104030203" pitchFamily="2" charset="-79"/>
              </a:rPr>
              <a:t>후기</a:t>
            </a:r>
            <a:endParaRPr lang="ko-KR" altLang="en-US" sz="10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19">
            <a:extLst>
              <a:ext uri="{FF2B5EF4-FFF2-40B4-BE49-F238E27FC236}">
                <a16:creationId xmlns:a16="http://schemas.microsoft.com/office/drawing/2014/main" xmlns="" id="{46B42DE1-7BE2-4B10-BBE0-A5D78B5613C5}"/>
              </a:ext>
            </a:extLst>
          </p:cNvPr>
          <p:cNvSpPr/>
          <p:nvPr/>
        </p:nvSpPr>
        <p:spPr>
          <a:xfrm>
            <a:off x="355171" y="836406"/>
            <a:ext cx="4456525" cy="428025"/>
          </a:xfrm>
          <a:prstGeom prst="roundRect">
            <a:avLst>
              <a:gd name="adj" fmla="val 2985"/>
            </a:avLst>
          </a:prstGeom>
          <a:solidFill>
            <a:schemeClr val="tx2">
              <a:lumMod val="75000"/>
              <a:alpha val="8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prstClr val="white"/>
                </a:solidFill>
              </a:rPr>
              <a:t>자주하는 질문 목록 </a:t>
            </a:r>
            <a:r>
              <a:rPr lang="ko-KR" altLang="en-US" smtClean="0">
                <a:solidFill>
                  <a:prstClr val="white"/>
                </a:solidFill>
              </a:rPr>
              <a:t>페이지 </a:t>
            </a:r>
            <a:r>
              <a:rPr lang="en-US" altLang="ko-KR" dirty="0" smtClean="0">
                <a:solidFill>
                  <a:prstClr val="white"/>
                </a:solidFill>
              </a:rPr>
              <a:t>– </a:t>
            </a:r>
            <a:r>
              <a:rPr lang="ko-KR" altLang="en-US" dirty="0" smtClean="0">
                <a:solidFill>
                  <a:prstClr val="white"/>
                </a:solidFill>
              </a:rPr>
              <a:t>사용된 코드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90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5960</TotalTime>
  <Words>15856</Words>
  <Application>Microsoft Office PowerPoint</Application>
  <PresentationFormat>사용자 지정</PresentationFormat>
  <Paragraphs>4788</Paragraphs>
  <Slides>248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248</vt:i4>
      </vt:variant>
    </vt:vector>
  </HeadingPairs>
  <TitlesOfParts>
    <vt:vector size="250" baseType="lpstr"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mrhi6006@naver.com</cp:lastModifiedBy>
  <cp:revision>726</cp:revision>
  <dcterms:created xsi:type="dcterms:W3CDTF">2018-08-02T07:05:36Z</dcterms:created>
  <dcterms:modified xsi:type="dcterms:W3CDTF">2020-12-04T07:58:09Z</dcterms:modified>
</cp:coreProperties>
</file>